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Roboto Thin"/>
      <p:regular r:id="rId24"/>
      <p:bold r:id="rId25"/>
      <p:italic r:id="rId26"/>
      <p:boldItalic r:id="rId27"/>
    </p:embeddedFont>
    <p:embeddedFont>
      <p:font typeface="Roboto"/>
      <p:regular r:id="rId28"/>
      <p:bold r:id="rId29"/>
      <p:italic r:id="rId30"/>
      <p:boldItalic r:id="rId31"/>
    </p:embeddedFont>
    <p:embeddedFont>
      <p:font typeface="Roboto Medium"/>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RobotoThin-regular.fntdata"/><Relationship Id="rId23"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Thin-italic.fntdata"/><Relationship Id="rId25" Type="http://schemas.openxmlformats.org/officeDocument/2006/relationships/font" Target="fonts/RobotoThin-bold.fntdata"/><Relationship Id="rId28" Type="http://schemas.openxmlformats.org/officeDocument/2006/relationships/font" Target="fonts/Roboto-regular.fntdata"/><Relationship Id="rId27" Type="http://schemas.openxmlformats.org/officeDocument/2006/relationships/font" Target="fonts/RobotoThin-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RobotoMedium-bold.fntdata"/><Relationship Id="rId10" Type="http://schemas.openxmlformats.org/officeDocument/2006/relationships/slide" Target="slides/slide5.xml"/><Relationship Id="rId32" Type="http://schemas.openxmlformats.org/officeDocument/2006/relationships/font" Target="fonts/RobotoMedium-regular.fntdata"/><Relationship Id="rId13" Type="http://schemas.openxmlformats.org/officeDocument/2006/relationships/slide" Target="slides/slide8.xml"/><Relationship Id="rId35" Type="http://schemas.openxmlformats.org/officeDocument/2006/relationships/font" Target="fonts/RobotoMedium-boldItalic.fntdata"/><Relationship Id="rId12" Type="http://schemas.openxmlformats.org/officeDocument/2006/relationships/slide" Target="slides/slide7.xml"/><Relationship Id="rId34" Type="http://schemas.openxmlformats.org/officeDocument/2006/relationships/font" Target="fonts/RobotoMedium-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251e21383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51e21383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7bfee2622f_0_3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bfee2622f_0_3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6e01b1ecb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6e01b1ecb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bfee2622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bfee2622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6de6a8376c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de6a8376c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bfee2622f_0_1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bfee2622f_0_1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demo.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bfee2622f_0_2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bfee2622f_0_2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6ddae525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ddae525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6de6a8376c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6de6a8376c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bit.ly/2NPWU19" TargetMode="External"/><Relationship Id="rId4" Type="http://schemas.openxmlformats.org/officeDocument/2006/relationships/hyperlink" Target="https://github.com/rohittp0/AI" TargetMode="External"/><Relationship Id="rId5" Type="http://schemas.openxmlformats.org/officeDocument/2006/relationships/hyperlink" Target="https://stackoverflow.com/users/10182024/rohi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id="136" name="Google Shape;136;p17"/>
          <p:cNvPicPr preferRelativeResize="0"/>
          <p:nvPr/>
        </p:nvPicPr>
        <p:blipFill rotWithShape="1">
          <a:blip r:embed="rId4">
            <a:alphaModFix/>
          </a:blip>
          <a:srcRect b="0" l="583" r="583" t="0"/>
          <a:stretch/>
        </p:blipFill>
        <p:spPr>
          <a:xfrm>
            <a:off x="5181200" y="1645500"/>
            <a:ext cx="3471225" cy="1974601"/>
          </a:xfrm>
          <a:prstGeom prst="rect">
            <a:avLst/>
          </a:prstGeom>
          <a:noFill/>
          <a:ln>
            <a:noFill/>
          </a:ln>
        </p:spPr>
      </p:pic>
      <p:pic>
        <p:nvPicPr>
          <p:cNvPr descr="Portrait-oriented black smaptphone" id="137" name="Google Shape;137;p17"/>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38" name="Google Shape;138;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Artificial Intelligence</a:t>
            </a:r>
            <a:endParaRPr/>
          </a:p>
        </p:txBody>
      </p:sp>
      <p:sp>
        <p:nvSpPr>
          <p:cNvPr id="139" name="Google Shape;139;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Ask How It just works...</a:t>
            </a:r>
            <a:endParaRPr/>
          </a:p>
        </p:txBody>
      </p:sp>
      <p:pic>
        <p:nvPicPr>
          <p:cNvPr id="140" name="Google Shape;140;p17"/>
          <p:cNvPicPr preferRelativeResize="0"/>
          <p:nvPr/>
        </p:nvPicPr>
        <p:blipFill rotWithShape="1">
          <a:blip r:embed="rId6">
            <a:alphaModFix/>
          </a:blip>
          <a:srcRect b="0" l="26788" r="43129" t="12579"/>
          <a:stretch/>
        </p:blipFill>
        <p:spPr>
          <a:xfrm>
            <a:off x="8271300" y="233757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2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 Of C</a:t>
            </a:r>
            <a:r>
              <a:rPr lang="en"/>
              <a:t>omputational Intelligence</a:t>
            </a:r>
            <a:endParaRPr sz="3000"/>
          </a:p>
          <a:p>
            <a:pPr indent="0" lvl="0" marL="0" rtl="0" algn="l">
              <a:spcBef>
                <a:spcPts val="0"/>
              </a:spcBef>
              <a:spcAft>
                <a:spcPts val="0"/>
              </a:spcAft>
              <a:buNone/>
            </a:pPr>
            <a:r>
              <a:t/>
            </a:r>
            <a:endParaRPr sz="3000"/>
          </a:p>
        </p:txBody>
      </p:sp>
      <p:sp>
        <p:nvSpPr>
          <p:cNvPr id="340" name="Google Shape;340;p26"/>
          <p:cNvSpPr txBox="1"/>
          <p:nvPr>
            <p:ph idx="2" type="body"/>
          </p:nvPr>
        </p:nvSpPr>
        <p:spPr>
          <a:xfrm>
            <a:off x="5198275" y="1561050"/>
            <a:ext cx="3374400" cy="2021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Char char="●"/>
            </a:pPr>
            <a:r>
              <a:rPr b="1" lang="en" sz="1600">
                <a:solidFill>
                  <a:srgbClr val="000000"/>
                </a:solidFill>
              </a:rPr>
              <a:t>Classification</a:t>
            </a:r>
            <a:endParaRPr b="1" sz="1600">
              <a:solidFill>
                <a:srgbClr val="000000"/>
              </a:solidFill>
            </a:endParaRPr>
          </a:p>
          <a:p>
            <a:pPr indent="-330200" lvl="0" marL="457200" rtl="0" algn="l">
              <a:lnSpc>
                <a:spcPct val="115000"/>
              </a:lnSpc>
              <a:spcBef>
                <a:spcPts val="1000"/>
              </a:spcBef>
              <a:spcAft>
                <a:spcPts val="0"/>
              </a:spcAft>
              <a:buClr>
                <a:srgbClr val="000000"/>
              </a:buClr>
              <a:buSzPts val="1600"/>
              <a:buChar char="●"/>
            </a:pPr>
            <a:r>
              <a:rPr b="1" lang="en" sz="1600">
                <a:solidFill>
                  <a:srgbClr val="000000"/>
                </a:solidFill>
              </a:rPr>
              <a:t>Regression</a:t>
            </a:r>
            <a:endParaRPr b="1" sz="1600">
              <a:solidFill>
                <a:srgbClr val="000000"/>
              </a:solidFill>
            </a:endParaRPr>
          </a:p>
          <a:p>
            <a:pPr indent="-330200" lvl="0" marL="457200" rtl="0" algn="l">
              <a:lnSpc>
                <a:spcPct val="115000"/>
              </a:lnSpc>
              <a:spcBef>
                <a:spcPts val="1000"/>
              </a:spcBef>
              <a:spcAft>
                <a:spcPts val="0"/>
              </a:spcAft>
              <a:buClr>
                <a:srgbClr val="000000"/>
              </a:buClr>
              <a:buSzPts val="1600"/>
              <a:buChar char="●"/>
            </a:pPr>
            <a:r>
              <a:rPr b="1" lang="en" sz="1600">
                <a:solidFill>
                  <a:srgbClr val="000000"/>
                </a:solidFill>
              </a:rPr>
              <a:t>Feature Extraction</a:t>
            </a:r>
            <a:endParaRPr b="1" sz="1600">
              <a:solidFill>
                <a:srgbClr val="000000"/>
              </a:solidFill>
            </a:endParaRPr>
          </a:p>
          <a:p>
            <a:pPr indent="-330200" lvl="0" marL="457200" rtl="0" algn="l">
              <a:lnSpc>
                <a:spcPct val="115000"/>
              </a:lnSpc>
              <a:spcBef>
                <a:spcPts val="1000"/>
              </a:spcBef>
              <a:spcAft>
                <a:spcPts val="0"/>
              </a:spcAft>
              <a:buClr>
                <a:srgbClr val="000000"/>
              </a:buClr>
              <a:buSzPts val="1600"/>
              <a:buChar char="●"/>
            </a:pPr>
            <a:r>
              <a:rPr b="1" lang="en" sz="1600">
                <a:solidFill>
                  <a:srgbClr val="000000"/>
                </a:solidFill>
              </a:rPr>
              <a:t>Generation</a:t>
            </a:r>
            <a:endParaRPr b="1" sz="1600">
              <a:solidFill>
                <a:srgbClr val="000000"/>
              </a:solidFill>
            </a:endParaRPr>
          </a:p>
          <a:p>
            <a:pPr indent="-330200" lvl="0" marL="457200" rtl="0" algn="l">
              <a:lnSpc>
                <a:spcPct val="115000"/>
              </a:lnSpc>
              <a:spcBef>
                <a:spcPts val="1000"/>
              </a:spcBef>
              <a:spcAft>
                <a:spcPts val="1000"/>
              </a:spcAft>
              <a:buClr>
                <a:srgbClr val="000000"/>
              </a:buClr>
              <a:buSzPts val="1600"/>
              <a:buChar char="●"/>
            </a:pPr>
            <a:r>
              <a:rPr b="1" lang="en" sz="1600">
                <a:solidFill>
                  <a:srgbClr val="000000"/>
                </a:solidFill>
              </a:rPr>
              <a:t>Detection</a:t>
            </a:r>
            <a:endParaRPr b="1" sz="16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next?</a:t>
            </a:r>
            <a:endParaRPr sz="3000"/>
          </a:p>
        </p:txBody>
      </p:sp>
      <p:sp>
        <p:nvSpPr>
          <p:cNvPr id="346" name="Google Shape;346;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Improved Deep Learning.</a:t>
            </a:r>
            <a:endParaRPr/>
          </a:p>
          <a:p>
            <a:pPr indent="-311150" lvl="0" marL="457200" rtl="0" algn="l">
              <a:spcBef>
                <a:spcPts val="1000"/>
              </a:spcBef>
              <a:spcAft>
                <a:spcPts val="0"/>
              </a:spcAft>
              <a:buSzPts val="1300"/>
              <a:buChar char="➔"/>
            </a:pPr>
            <a:r>
              <a:rPr lang="en"/>
              <a:t>Steps</a:t>
            </a:r>
            <a:r>
              <a:rPr lang="en"/>
              <a:t> towards Unsupervised Learning.</a:t>
            </a:r>
            <a:endParaRPr/>
          </a:p>
          <a:p>
            <a:pPr indent="-311150" lvl="0" marL="457200" rtl="0" algn="l">
              <a:spcBef>
                <a:spcPts val="1000"/>
              </a:spcBef>
              <a:spcAft>
                <a:spcPts val="0"/>
              </a:spcAft>
              <a:buSzPts val="1300"/>
              <a:buChar char="➔"/>
            </a:pPr>
            <a:r>
              <a:rPr lang="en"/>
              <a:t>Introduction of Transparent AI.</a:t>
            </a:r>
            <a:endParaRPr/>
          </a:p>
          <a:p>
            <a:pPr indent="-311150" lvl="0" marL="457200" rtl="0" algn="l">
              <a:spcBef>
                <a:spcPts val="1000"/>
              </a:spcBef>
              <a:spcAft>
                <a:spcPts val="0"/>
              </a:spcAft>
              <a:buSzPts val="1300"/>
              <a:buChar char="➔"/>
            </a:pPr>
            <a:r>
              <a:rPr lang="en"/>
              <a:t>Personal AI.</a:t>
            </a:r>
            <a:endParaRPr/>
          </a:p>
          <a:p>
            <a:pPr indent="-311150" lvl="0" marL="457200" rtl="0" algn="l">
              <a:spcBef>
                <a:spcPts val="1000"/>
              </a:spcBef>
              <a:spcAft>
                <a:spcPts val="1000"/>
              </a:spcAft>
              <a:buSzPts val="1300"/>
              <a:buChar char="➔"/>
            </a:pPr>
            <a:r>
              <a:rPr lang="en"/>
              <a:t>General AI.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28"/>
          <p:cNvSpPr/>
          <p:nvPr/>
        </p:nvSpPr>
        <p:spPr>
          <a:xfrm>
            <a:off x="3802893" y="551150"/>
            <a:ext cx="1538100" cy="442500"/>
          </a:xfrm>
          <a:prstGeom prst="round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AI</a:t>
            </a:r>
            <a:endParaRPr>
              <a:solidFill>
                <a:srgbClr val="FFFFFF"/>
              </a:solidFill>
            </a:endParaRPr>
          </a:p>
        </p:txBody>
      </p:sp>
      <p:sp>
        <p:nvSpPr>
          <p:cNvPr id="352" name="Google Shape;352;p28"/>
          <p:cNvSpPr/>
          <p:nvPr/>
        </p:nvSpPr>
        <p:spPr>
          <a:xfrm>
            <a:off x="5573190" y="1450851"/>
            <a:ext cx="1538100" cy="442500"/>
          </a:xfrm>
          <a:prstGeom prst="roundRect">
            <a:avLst>
              <a:gd fmla="val 50000" name="adj"/>
            </a:avLst>
          </a:prstGeom>
          <a:solidFill>
            <a:srgbClr val="1B786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a:t>
            </a:r>
            <a:endParaRPr>
              <a:solidFill>
                <a:srgbClr val="FFFFFF"/>
              </a:solidFill>
            </a:endParaRPr>
          </a:p>
        </p:txBody>
      </p:sp>
      <p:sp>
        <p:nvSpPr>
          <p:cNvPr id="353" name="Google Shape;353;p28"/>
          <p:cNvSpPr/>
          <p:nvPr/>
        </p:nvSpPr>
        <p:spPr>
          <a:xfrm>
            <a:off x="2032597" y="1450851"/>
            <a:ext cx="1538100" cy="442500"/>
          </a:xfrm>
          <a:prstGeom prst="roundRect">
            <a:avLst>
              <a:gd fmla="val 50000" name="adj"/>
            </a:avLst>
          </a:prstGeom>
          <a:solidFill>
            <a:srgbClr val="1B786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Turing Test</a:t>
            </a:r>
            <a:endParaRPr>
              <a:solidFill>
                <a:srgbClr val="FFFFFF"/>
              </a:solidFill>
            </a:endParaRPr>
          </a:p>
        </p:txBody>
      </p:sp>
      <p:sp>
        <p:nvSpPr>
          <p:cNvPr id="354" name="Google Shape;354;p28"/>
          <p:cNvSpPr/>
          <p:nvPr/>
        </p:nvSpPr>
        <p:spPr>
          <a:xfrm>
            <a:off x="66250" y="2350550"/>
            <a:ext cx="1244700" cy="442500"/>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NLP</a:t>
            </a:r>
            <a:endParaRPr>
              <a:solidFill>
                <a:srgbClr val="FFFFFF"/>
              </a:solidFill>
            </a:endParaRPr>
          </a:p>
        </p:txBody>
      </p:sp>
      <p:sp>
        <p:nvSpPr>
          <p:cNvPr id="355" name="Google Shape;355;p28"/>
          <p:cNvSpPr/>
          <p:nvPr/>
        </p:nvSpPr>
        <p:spPr>
          <a:xfrm>
            <a:off x="4325650" y="2350550"/>
            <a:ext cx="1244700" cy="442500"/>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Automated Reasoning</a:t>
            </a:r>
            <a:endParaRPr>
              <a:solidFill>
                <a:srgbClr val="FFFFFF"/>
              </a:solidFill>
            </a:endParaRPr>
          </a:p>
        </p:txBody>
      </p:sp>
      <p:cxnSp>
        <p:nvCxnSpPr>
          <p:cNvPr id="356" name="Google Shape;356;p28"/>
          <p:cNvCxnSpPr>
            <a:stCxn id="351" idx="2"/>
            <a:endCxn id="352" idx="0"/>
          </p:cNvCxnSpPr>
          <p:nvPr/>
        </p:nvCxnSpPr>
        <p:spPr>
          <a:xfrm flipH="1" rot="-5400000">
            <a:off x="5228493" y="337100"/>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57" name="Google Shape;357;p28"/>
          <p:cNvCxnSpPr>
            <a:stCxn id="353" idx="0"/>
            <a:endCxn id="351" idx="2"/>
          </p:cNvCxnSpPr>
          <p:nvPr/>
        </p:nvCxnSpPr>
        <p:spPr>
          <a:xfrm rot="-5400000">
            <a:off x="3458197" y="337101"/>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58" name="Google Shape;358;p28"/>
          <p:cNvCxnSpPr>
            <a:stCxn id="353" idx="2"/>
            <a:endCxn id="355" idx="0"/>
          </p:cNvCxnSpPr>
          <p:nvPr/>
        </p:nvCxnSpPr>
        <p:spPr>
          <a:xfrm flipH="1" rot="-5400000">
            <a:off x="3646297" y="1048701"/>
            <a:ext cx="457200" cy="21465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59" name="Google Shape;359;p28"/>
          <p:cNvCxnSpPr>
            <a:stCxn id="354" idx="0"/>
            <a:endCxn id="353" idx="2"/>
          </p:cNvCxnSpPr>
          <p:nvPr/>
        </p:nvCxnSpPr>
        <p:spPr>
          <a:xfrm rot="-5400000">
            <a:off x="1516450" y="1065500"/>
            <a:ext cx="457200" cy="21129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360" name="Google Shape;360;p28"/>
          <p:cNvSpPr/>
          <p:nvPr/>
        </p:nvSpPr>
        <p:spPr>
          <a:xfrm>
            <a:off x="6099875" y="3250253"/>
            <a:ext cx="1363800" cy="442500"/>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Swarm Intelligence</a:t>
            </a:r>
            <a:endParaRPr>
              <a:solidFill>
                <a:srgbClr val="FFFFFF"/>
              </a:solidFill>
            </a:endParaRPr>
          </a:p>
        </p:txBody>
      </p:sp>
      <p:sp>
        <p:nvSpPr>
          <p:cNvPr id="361" name="Google Shape;361;p28"/>
          <p:cNvSpPr/>
          <p:nvPr/>
        </p:nvSpPr>
        <p:spPr>
          <a:xfrm>
            <a:off x="7616100" y="3250253"/>
            <a:ext cx="1363800" cy="442500"/>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Fuzzy System</a:t>
            </a:r>
            <a:endParaRPr>
              <a:solidFill>
                <a:srgbClr val="FFFFFF"/>
              </a:solidFill>
            </a:endParaRPr>
          </a:p>
        </p:txBody>
      </p:sp>
      <p:cxnSp>
        <p:nvCxnSpPr>
          <p:cNvPr id="362" name="Google Shape;362;p28"/>
          <p:cNvCxnSpPr>
            <a:stCxn id="361" idx="0"/>
            <a:endCxn id="352" idx="2"/>
          </p:cNvCxnSpPr>
          <p:nvPr/>
        </p:nvCxnSpPr>
        <p:spPr>
          <a:xfrm flipH="1" rot="5400000">
            <a:off x="6641700" y="1593953"/>
            <a:ext cx="1356900" cy="1955700"/>
          </a:xfrm>
          <a:prstGeom prst="bentConnector3">
            <a:avLst>
              <a:gd fmla="val 24291" name="adj1"/>
            </a:avLst>
          </a:prstGeom>
          <a:noFill/>
          <a:ln cap="flat" cmpd="sng" w="9525">
            <a:solidFill>
              <a:srgbClr val="C2C2C2"/>
            </a:solidFill>
            <a:prstDash val="solid"/>
            <a:round/>
            <a:headEnd len="sm" w="sm" type="none"/>
            <a:tailEnd len="sm" w="sm" type="none"/>
          </a:ln>
        </p:spPr>
      </p:cxnSp>
      <p:sp>
        <p:nvSpPr>
          <p:cNvPr id="363" name="Google Shape;363;p28"/>
          <p:cNvSpPr/>
          <p:nvPr/>
        </p:nvSpPr>
        <p:spPr>
          <a:xfrm>
            <a:off x="1437850" y="2350553"/>
            <a:ext cx="1363800" cy="442500"/>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Knowledge Representation</a:t>
            </a:r>
            <a:endParaRPr>
              <a:solidFill>
                <a:srgbClr val="FFFFFF"/>
              </a:solidFill>
            </a:endParaRPr>
          </a:p>
        </p:txBody>
      </p:sp>
      <p:cxnSp>
        <p:nvCxnSpPr>
          <p:cNvPr id="364" name="Google Shape;364;p28"/>
          <p:cNvCxnSpPr>
            <a:stCxn id="363" idx="0"/>
            <a:endCxn id="353" idx="2"/>
          </p:cNvCxnSpPr>
          <p:nvPr/>
        </p:nvCxnSpPr>
        <p:spPr>
          <a:xfrm rot="-5400000">
            <a:off x="2232100" y="1781003"/>
            <a:ext cx="457200" cy="6819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365" name="Google Shape;365;p28"/>
          <p:cNvSpPr/>
          <p:nvPr/>
        </p:nvSpPr>
        <p:spPr>
          <a:xfrm>
            <a:off x="2961850" y="2350550"/>
            <a:ext cx="1244700" cy="442500"/>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Knowledge Representation</a:t>
            </a:r>
            <a:endParaRPr>
              <a:solidFill>
                <a:srgbClr val="FFFFFF"/>
              </a:solidFill>
            </a:endParaRPr>
          </a:p>
        </p:txBody>
      </p:sp>
      <p:cxnSp>
        <p:nvCxnSpPr>
          <p:cNvPr id="366" name="Google Shape;366;p28"/>
          <p:cNvCxnSpPr>
            <a:stCxn id="360" idx="0"/>
            <a:endCxn id="352" idx="2"/>
          </p:cNvCxnSpPr>
          <p:nvPr/>
        </p:nvCxnSpPr>
        <p:spPr>
          <a:xfrm flipH="1" rot="5400000">
            <a:off x="5883575" y="2352053"/>
            <a:ext cx="1356900" cy="439500"/>
          </a:xfrm>
          <a:prstGeom prst="bentConnector3">
            <a:avLst>
              <a:gd fmla="val 25199" name="adj1"/>
            </a:avLst>
          </a:prstGeom>
          <a:noFill/>
          <a:ln cap="flat" cmpd="sng" w="9525">
            <a:solidFill>
              <a:srgbClr val="C2C2C2"/>
            </a:solidFill>
            <a:prstDash val="solid"/>
            <a:round/>
            <a:headEnd len="sm" w="sm" type="none"/>
            <a:tailEnd len="sm" w="sm" type="none"/>
          </a:ln>
        </p:spPr>
      </p:cxnSp>
      <p:sp>
        <p:nvSpPr>
          <p:cNvPr id="367" name="Google Shape;367;p28"/>
          <p:cNvSpPr/>
          <p:nvPr/>
        </p:nvSpPr>
        <p:spPr>
          <a:xfrm>
            <a:off x="4644300" y="3250253"/>
            <a:ext cx="1363800" cy="442500"/>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Evolutionary Computation</a:t>
            </a:r>
            <a:endParaRPr>
              <a:solidFill>
                <a:srgbClr val="FFFFFF"/>
              </a:solidFill>
            </a:endParaRPr>
          </a:p>
        </p:txBody>
      </p:sp>
      <p:sp>
        <p:nvSpPr>
          <p:cNvPr id="368" name="Google Shape;368;p28"/>
          <p:cNvSpPr/>
          <p:nvPr/>
        </p:nvSpPr>
        <p:spPr>
          <a:xfrm>
            <a:off x="3196500" y="3250253"/>
            <a:ext cx="1363800" cy="442500"/>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Artificial</a:t>
            </a:r>
            <a:r>
              <a:rPr lang="en" sz="1000">
                <a:solidFill>
                  <a:srgbClr val="FFFFFF"/>
                </a:solidFill>
                <a:latin typeface="Roboto"/>
                <a:ea typeface="Roboto"/>
                <a:cs typeface="Roboto"/>
                <a:sym typeface="Roboto"/>
              </a:rPr>
              <a:t> Neural Network</a:t>
            </a:r>
            <a:endParaRPr>
              <a:solidFill>
                <a:srgbClr val="FFFFFF"/>
              </a:solidFill>
            </a:endParaRPr>
          </a:p>
        </p:txBody>
      </p:sp>
      <p:cxnSp>
        <p:nvCxnSpPr>
          <p:cNvPr id="369" name="Google Shape;369;p28"/>
          <p:cNvCxnSpPr>
            <a:stCxn id="367" idx="0"/>
            <a:endCxn id="352" idx="2"/>
          </p:cNvCxnSpPr>
          <p:nvPr/>
        </p:nvCxnSpPr>
        <p:spPr>
          <a:xfrm rot="-5400000">
            <a:off x="5155800" y="2063753"/>
            <a:ext cx="1356900" cy="1016100"/>
          </a:xfrm>
          <a:prstGeom prst="bentConnector3">
            <a:avLst>
              <a:gd fmla="val 25199" name="adj1"/>
            </a:avLst>
          </a:prstGeom>
          <a:noFill/>
          <a:ln cap="flat" cmpd="sng" w="9525">
            <a:solidFill>
              <a:srgbClr val="C2C2C2"/>
            </a:solidFill>
            <a:prstDash val="solid"/>
            <a:round/>
            <a:headEnd len="sm" w="sm" type="none"/>
            <a:tailEnd len="sm" w="sm" type="none"/>
          </a:ln>
        </p:spPr>
      </p:cxnSp>
      <p:cxnSp>
        <p:nvCxnSpPr>
          <p:cNvPr id="370" name="Google Shape;370;p28"/>
          <p:cNvCxnSpPr>
            <a:stCxn id="368" idx="0"/>
            <a:endCxn id="352" idx="2"/>
          </p:cNvCxnSpPr>
          <p:nvPr/>
        </p:nvCxnSpPr>
        <p:spPr>
          <a:xfrm rot="-5400000">
            <a:off x="4431900" y="1339853"/>
            <a:ext cx="1356900" cy="2463900"/>
          </a:xfrm>
          <a:prstGeom prst="bentConnector3">
            <a:avLst>
              <a:gd fmla="val 25199" name="adj1"/>
            </a:avLst>
          </a:prstGeom>
          <a:noFill/>
          <a:ln cap="flat" cmpd="sng" w="9525">
            <a:solidFill>
              <a:srgbClr val="C2C2C2"/>
            </a:solidFill>
            <a:prstDash val="solid"/>
            <a:round/>
            <a:headEnd len="sm" w="sm" type="none"/>
            <a:tailEnd len="sm" w="sm" type="none"/>
          </a:ln>
        </p:spPr>
      </p:cxnSp>
      <p:sp>
        <p:nvSpPr>
          <p:cNvPr id="371" name="Google Shape;371;p28"/>
          <p:cNvSpPr/>
          <p:nvPr/>
        </p:nvSpPr>
        <p:spPr>
          <a:xfrm>
            <a:off x="5697250" y="4255550"/>
            <a:ext cx="1244700" cy="442500"/>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Uses</a:t>
            </a:r>
            <a:endParaRPr>
              <a:solidFill>
                <a:srgbClr val="FFFFFF"/>
              </a:solidFill>
            </a:endParaRPr>
          </a:p>
        </p:txBody>
      </p:sp>
      <p:cxnSp>
        <p:nvCxnSpPr>
          <p:cNvPr id="372" name="Google Shape;372;p28"/>
          <p:cNvCxnSpPr>
            <a:stCxn id="371" idx="0"/>
            <a:endCxn id="368" idx="2"/>
          </p:cNvCxnSpPr>
          <p:nvPr/>
        </p:nvCxnSpPr>
        <p:spPr>
          <a:xfrm flipH="1" rot="5400000">
            <a:off x="4817650" y="2753600"/>
            <a:ext cx="562800" cy="2441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73" name="Google Shape;373;p28"/>
          <p:cNvCxnSpPr>
            <a:stCxn id="371" idx="0"/>
            <a:endCxn id="367" idx="2"/>
          </p:cNvCxnSpPr>
          <p:nvPr/>
        </p:nvCxnSpPr>
        <p:spPr>
          <a:xfrm flipH="1" rot="5400000">
            <a:off x="5541550" y="3477500"/>
            <a:ext cx="562800" cy="993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74" name="Google Shape;374;p28"/>
          <p:cNvCxnSpPr>
            <a:stCxn id="371" idx="0"/>
            <a:endCxn id="360" idx="2"/>
          </p:cNvCxnSpPr>
          <p:nvPr/>
        </p:nvCxnSpPr>
        <p:spPr>
          <a:xfrm rot="-5400000">
            <a:off x="6269350" y="3743000"/>
            <a:ext cx="562800" cy="462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75" name="Google Shape;375;p28"/>
          <p:cNvCxnSpPr>
            <a:stCxn id="371" idx="0"/>
            <a:endCxn id="361" idx="2"/>
          </p:cNvCxnSpPr>
          <p:nvPr/>
        </p:nvCxnSpPr>
        <p:spPr>
          <a:xfrm rot="-5400000">
            <a:off x="7027450" y="2984900"/>
            <a:ext cx="562800" cy="1978500"/>
          </a:xfrm>
          <a:prstGeom prst="bentConnector3">
            <a:avLst>
              <a:gd fmla="val 50000"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81" name="Google Shape;381;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rPr>
              <a:t>NCERT</a:t>
            </a:r>
            <a:r>
              <a:rPr lang="en">
                <a:solidFill>
                  <a:srgbClr val="0000FF"/>
                </a:solidFill>
              </a:rPr>
              <a:t> +2 Computer Science Text Book</a:t>
            </a:r>
            <a:endParaRPr>
              <a:solidFill>
                <a:srgbClr val="0000FF"/>
              </a:solidFill>
            </a:endParaRPr>
          </a:p>
          <a:p>
            <a:pPr indent="0" lvl="0" marL="0" rtl="0" algn="l">
              <a:spcBef>
                <a:spcPts val="1000"/>
              </a:spcBef>
              <a:spcAft>
                <a:spcPts val="0"/>
              </a:spcAft>
              <a:buNone/>
            </a:pPr>
            <a:r>
              <a:rPr lang="en">
                <a:solidFill>
                  <a:srgbClr val="0000FF"/>
                </a:solidFill>
              </a:rPr>
              <a:t>Wikipedia - Deep Blue (chess computer)</a:t>
            </a:r>
            <a:endParaRPr>
              <a:solidFill>
                <a:srgbClr val="0000FF"/>
              </a:solidFill>
            </a:endParaRPr>
          </a:p>
          <a:p>
            <a:pPr indent="0" lvl="0" marL="0" rtl="0" algn="l">
              <a:spcBef>
                <a:spcPts val="1000"/>
              </a:spcBef>
              <a:spcAft>
                <a:spcPts val="0"/>
              </a:spcAft>
              <a:buNone/>
            </a:pPr>
            <a:r>
              <a:rPr lang="en">
                <a:solidFill>
                  <a:srgbClr val="0000FF"/>
                </a:solidFill>
              </a:rPr>
              <a:t>Wikipedia - Knowledge representation and reasoning</a:t>
            </a:r>
            <a:endParaRPr>
              <a:solidFill>
                <a:srgbClr val="0000FF"/>
              </a:solidFill>
            </a:endParaRPr>
          </a:p>
          <a:p>
            <a:pPr indent="0" lvl="0" marL="0" rtl="0" algn="l">
              <a:spcBef>
                <a:spcPts val="1000"/>
              </a:spcBef>
              <a:spcAft>
                <a:spcPts val="0"/>
              </a:spcAft>
              <a:buNone/>
            </a:pPr>
            <a:r>
              <a:rPr lang="en">
                <a:solidFill>
                  <a:srgbClr val="0000FF"/>
                </a:solidFill>
              </a:rPr>
              <a:t>Wikipedia - Automated Reasoning</a:t>
            </a:r>
            <a:endParaRPr>
              <a:solidFill>
                <a:srgbClr val="0000FF"/>
              </a:solidFill>
            </a:endParaRPr>
          </a:p>
          <a:p>
            <a:pPr indent="0" lvl="0" marL="0" rtl="0" algn="l">
              <a:spcBef>
                <a:spcPts val="1000"/>
              </a:spcBef>
              <a:spcAft>
                <a:spcPts val="0"/>
              </a:spcAft>
              <a:buNone/>
            </a:pPr>
            <a:r>
              <a:rPr lang="en">
                <a:solidFill>
                  <a:srgbClr val="0000FF"/>
                </a:solidFill>
              </a:rPr>
              <a:t>Expertsystems.com - What is Machine Learning? A definition</a:t>
            </a:r>
            <a:endParaRPr>
              <a:solidFill>
                <a:srgbClr val="0000FF"/>
              </a:solidFill>
            </a:endParaRPr>
          </a:p>
          <a:p>
            <a:pPr indent="0" lvl="0" marL="0" rtl="0" algn="l">
              <a:spcBef>
                <a:spcPts val="1000"/>
              </a:spcBef>
              <a:spcAft>
                <a:spcPts val="0"/>
              </a:spcAft>
              <a:buNone/>
            </a:pPr>
            <a:r>
              <a:rPr lang="en">
                <a:solidFill>
                  <a:srgbClr val="0000FF"/>
                </a:solidFill>
              </a:rPr>
              <a:t>IEEE CIS - What is computational Intelligence ?</a:t>
            </a:r>
            <a:endParaRPr>
              <a:solidFill>
                <a:srgbClr val="0000FF"/>
              </a:solidFill>
            </a:endParaRPr>
          </a:p>
          <a:p>
            <a:pPr indent="0" lvl="0" marL="0" rtl="0" algn="l">
              <a:spcBef>
                <a:spcPts val="1000"/>
              </a:spcBef>
              <a:spcAft>
                <a:spcPts val="1000"/>
              </a:spcAft>
              <a:buNone/>
            </a:pPr>
            <a:r>
              <a:t/>
            </a:r>
            <a:endParaRPr>
              <a:solidFill>
                <a:srgbClr val="0000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387" name="Google Shape;387;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rPr>
              <a:t>Google Slides : </a:t>
            </a:r>
            <a:r>
              <a:rPr lang="en" u="sng">
                <a:solidFill>
                  <a:schemeClr val="hlink"/>
                </a:solidFill>
                <a:hlinkClick r:id="rId3"/>
              </a:rPr>
              <a:t>http://bit.ly/2NPWU19</a:t>
            </a:r>
            <a:endParaRPr>
              <a:solidFill>
                <a:srgbClr val="0000FF"/>
              </a:solidFill>
            </a:endParaRPr>
          </a:p>
          <a:p>
            <a:pPr indent="0" lvl="0" marL="0" rtl="0" algn="l">
              <a:spcBef>
                <a:spcPts val="1000"/>
              </a:spcBef>
              <a:spcAft>
                <a:spcPts val="0"/>
              </a:spcAft>
              <a:buNone/>
            </a:pPr>
            <a:r>
              <a:rPr lang="en">
                <a:solidFill>
                  <a:srgbClr val="0000FF"/>
                </a:solidFill>
              </a:rPr>
              <a:t>Github</a:t>
            </a:r>
            <a:r>
              <a:rPr lang="en">
                <a:solidFill>
                  <a:srgbClr val="0000FF"/>
                </a:solidFill>
              </a:rPr>
              <a:t> : </a:t>
            </a:r>
            <a:r>
              <a:rPr lang="en" u="sng">
                <a:solidFill>
                  <a:schemeClr val="hlink"/>
                </a:solidFill>
                <a:hlinkClick r:id="rId4"/>
              </a:rPr>
              <a:t>https://github.com/rohittp0/AI</a:t>
            </a:r>
            <a:endParaRPr>
              <a:solidFill>
                <a:srgbClr val="0000FF"/>
              </a:solidFill>
            </a:endParaRPr>
          </a:p>
          <a:p>
            <a:pPr indent="0" lvl="0" marL="0" rtl="0" algn="l">
              <a:spcBef>
                <a:spcPts val="1000"/>
              </a:spcBef>
              <a:spcAft>
                <a:spcPts val="1000"/>
              </a:spcAft>
              <a:buNone/>
            </a:pPr>
            <a:r>
              <a:rPr lang="en">
                <a:solidFill>
                  <a:srgbClr val="0000FF"/>
                </a:solidFill>
              </a:rPr>
              <a:t>Stack Overflow : </a:t>
            </a:r>
            <a:r>
              <a:rPr lang="en" u="sng">
                <a:solidFill>
                  <a:schemeClr val="hlink"/>
                </a:solidFill>
                <a:hlinkClick r:id="rId5"/>
              </a:rPr>
              <a:t>https://stackoverflow.com/users/10182024/rohit</a:t>
            </a:r>
            <a:endParaRPr>
              <a:solidFill>
                <a:srgbClr val="0000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4" name="Shape 144"/>
        <p:cNvGrpSpPr/>
        <p:nvPr/>
      </p:nvGrpSpPr>
      <p:grpSpPr>
        <a:xfrm>
          <a:off x="0" y="0"/>
          <a:ext cx="0" cy="0"/>
          <a:chOff x="0" y="0"/>
          <a:chExt cx="0" cy="0"/>
        </a:xfrm>
      </p:grpSpPr>
      <p:sp>
        <p:nvSpPr>
          <p:cNvPr id="145" name="Google Shape;145;p1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Little History</a:t>
            </a:r>
            <a:endParaRPr sz="3000"/>
          </a:p>
        </p:txBody>
      </p:sp>
      <p:sp>
        <p:nvSpPr>
          <p:cNvPr id="146" name="Google Shape;146;p18"/>
          <p:cNvSpPr txBox="1"/>
          <p:nvPr>
            <p:ph idx="2" type="body"/>
          </p:nvPr>
        </p:nvSpPr>
        <p:spPr>
          <a:xfrm>
            <a:off x="5150200" y="1059000"/>
            <a:ext cx="3374400" cy="3025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b="1" lang="en" sz="1600">
                <a:solidFill>
                  <a:srgbClr val="000000"/>
                </a:solidFill>
              </a:rPr>
              <a:t>Introduced by Alan Turing during 1950s.</a:t>
            </a:r>
            <a:endParaRPr b="1" sz="1600">
              <a:solidFill>
                <a:srgbClr val="000000"/>
              </a:solidFill>
            </a:endParaRPr>
          </a:p>
          <a:p>
            <a:pPr indent="-330200" lvl="0" marL="457200" rtl="0" algn="l">
              <a:spcBef>
                <a:spcPts val="1000"/>
              </a:spcBef>
              <a:spcAft>
                <a:spcPts val="0"/>
              </a:spcAft>
              <a:buClr>
                <a:srgbClr val="000000"/>
              </a:buClr>
              <a:buSzPts val="1600"/>
              <a:buChar char="●"/>
            </a:pPr>
            <a:r>
              <a:rPr b="1" lang="en" sz="1600">
                <a:solidFill>
                  <a:srgbClr val="000000"/>
                </a:solidFill>
              </a:rPr>
              <a:t>The term AI was first coined at </a:t>
            </a:r>
            <a:r>
              <a:rPr b="1" lang="en" sz="1600">
                <a:solidFill>
                  <a:srgbClr val="000000"/>
                </a:solidFill>
              </a:rPr>
              <a:t>Dartmouth</a:t>
            </a:r>
            <a:r>
              <a:rPr b="1" lang="en" sz="1600">
                <a:solidFill>
                  <a:srgbClr val="000000"/>
                </a:solidFill>
              </a:rPr>
              <a:t> </a:t>
            </a:r>
            <a:r>
              <a:rPr b="1" lang="en" sz="1600">
                <a:solidFill>
                  <a:srgbClr val="000000"/>
                </a:solidFill>
              </a:rPr>
              <a:t>conference, organised by John MacCarthy.</a:t>
            </a:r>
            <a:endParaRPr b="1" sz="1600">
              <a:solidFill>
                <a:srgbClr val="000000"/>
              </a:solidFill>
            </a:endParaRPr>
          </a:p>
          <a:p>
            <a:pPr indent="-330200" lvl="0" marL="457200" rtl="0" algn="l">
              <a:spcBef>
                <a:spcPts val="1000"/>
              </a:spcBef>
              <a:spcAft>
                <a:spcPts val="1000"/>
              </a:spcAft>
              <a:buClr>
                <a:srgbClr val="000000"/>
              </a:buClr>
              <a:buSzPts val="1600"/>
              <a:buChar char="●"/>
            </a:pPr>
            <a:r>
              <a:rPr b="1" lang="en" sz="1600">
                <a:solidFill>
                  <a:srgbClr val="000000"/>
                </a:solidFill>
              </a:rPr>
              <a:t>IBM’s deep blue the first computer to beat a human chess champion got its title on 10 February 1996</a:t>
            </a:r>
            <a:r>
              <a:rPr lang="en" sz="1050">
                <a:solidFill>
                  <a:srgbClr val="222222"/>
                </a:solidFill>
                <a:highlight>
                  <a:srgbClr val="FFFFFF"/>
                </a:highlight>
                <a:latin typeface="Arial"/>
                <a:ea typeface="Arial"/>
                <a:cs typeface="Arial"/>
                <a:sym typeface="Arial"/>
              </a:rPr>
              <a:t>.</a:t>
            </a:r>
            <a:endParaRPr b="1" sz="16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grpSp>
        <p:nvGrpSpPr>
          <p:cNvPr id="151" name="Google Shape;151;p19"/>
          <p:cNvGrpSpPr/>
          <p:nvPr/>
        </p:nvGrpSpPr>
        <p:grpSpPr>
          <a:xfrm>
            <a:off x="2845334" y="2495559"/>
            <a:ext cx="5734671" cy="1726301"/>
            <a:chOff x="2817409" y="2474059"/>
            <a:chExt cx="5734671" cy="1726301"/>
          </a:xfrm>
        </p:grpSpPr>
        <p:sp>
          <p:nvSpPr>
            <p:cNvPr id="152" name="Google Shape;152;p19"/>
            <p:cNvSpPr/>
            <p:nvPr/>
          </p:nvSpPr>
          <p:spPr>
            <a:xfrm>
              <a:off x="3222133" y="2474059"/>
              <a:ext cx="2700621" cy="1000129"/>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grpSp>
          <p:nvGrpSpPr>
            <p:cNvPr id="153" name="Google Shape;153;p19"/>
            <p:cNvGrpSpPr/>
            <p:nvPr/>
          </p:nvGrpSpPr>
          <p:grpSpPr>
            <a:xfrm>
              <a:off x="2817409" y="2830551"/>
              <a:ext cx="5734671" cy="1369809"/>
              <a:chOff x="2817409" y="2830551"/>
              <a:chExt cx="5734671" cy="1369809"/>
            </a:xfrm>
          </p:grpSpPr>
          <p:grpSp>
            <p:nvGrpSpPr>
              <p:cNvPr id="154" name="Google Shape;154;p19"/>
              <p:cNvGrpSpPr/>
              <p:nvPr/>
            </p:nvGrpSpPr>
            <p:grpSpPr>
              <a:xfrm>
                <a:off x="5775075" y="2830551"/>
                <a:ext cx="2777004" cy="747300"/>
                <a:chOff x="5574150" y="3083456"/>
                <a:chExt cx="2777004" cy="747300"/>
              </a:xfrm>
            </p:grpSpPr>
            <p:cxnSp>
              <p:nvCxnSpPr>
                <p:cNvPr id="155" name="Google Shape;155;p19"/>
                <p:cNvCxnSpPr/>
                <p:nvPr/>
              </p:nvCxnSpPr>
              <p:spPr>
                <a:xfrm>
                  <a:off x="5574150" y="3449448"/>
                  <a:ext cx="609300" cy="0"/>
                </a:xfrm>
                <a:prstGeom prst="straightConnector1">
                  <a:avLst/>
                </a:prstGeom>
                <a:noFill/>
                <a:ln cap="flat" cmpd="sng" w="9525">
                  <a:solidFill>
                    <a:srgbClr val="BDBDBD"/>
                  </a:solidFill>
                  <a:prstDash val="solid"/>
                  <a:round/>
                  <a:headEnd len="sm" w="sm" type="none"/>
                  <a:tailEnd len="sm" w="sm" type="none"/>
                </a:ln>
              </p:spPr>
            </p:cxnSp>
            <p:sp>
              <p:nvSpPr>
                <p:cNvPr id="156" name="Google Shape;156;p19"/>
                <p:cNvSpPr/>
                <p:nvPr/>
              </p:nvSpPr>
              <p:spPr>
                <a:xfrm>
                  <a:off x="6014671" y="3349032"/>
                  <a:ext cx="198600" cy="198300"/>
                </a:xfrm>
                <a:prstGeom prst="ellipse">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txBox="1"/>
                <p:nvPr/>
              </p:nvSpPr>
              <p:spPr>
                <a:xfrm>
                  <a:off x="5991690" y="329111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5</a:t>
                  </a:r>
                  <a:endParaRPr>
                    <a:solidFill>
                      <a:srgbClr val="FFFFFF"/>
                    </a:solidFill>
                  </a:endParaRPr>
                </a:p>
              </p:txBody>
            </p:sp>
            <p:sp>
              <p:nvSpPr>
                <p:cNvPr id="158" name="Google Shape;158;p19"/>
                <p:cNvSpPr txBox="1"/>
                <p:nvPr/>
              </p:nvSpPr>
              <p:spPr>
                <a:xfrm>
                  <a:off x="6223854" y="3083456"/>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latin typeface="Roboto"/>
                      <a:ea typeface="Roboto"/>
                      <a:cs typeface="Roboto"/>
                      <a:sym typeface="Roboto"/>
                    </a:rPr>
                    <a:t>DATA</a:t>
                  </a:r>
                  <a:endParaRPr b="1">
                    <a:latin typeface="Roboto"/>
                    <a:ea typeface="Roboto"/>
                    <a:cs typeface="Roboto"/>
                    <a:sym typeface="Roboto"/>
                  </a:endParaRPr>
                </a:p>
                <a:p>
                  <a:pPr indent="0" lvl="0" marL="0" rtl="0" algn="l">
                    <a:lnSpc>
                      <a:spcPct val="115000"/>
                    </a:lnSpc>
                    <a:spcBef>
                      <a:spcPts val="0"/>
                    </a:spcBef>
                    <a:spcAft>
                      <a:spcPts val="1600"/>
                    </a:spcAft>
                    <a:buNone/>
                  </a:pPr>
                  <a:r>
                    <a:rPr lang="en" sz="800">
                      <a:latin typeface="Roboto"/>
                      <a:ea typeface="Roboto"/>
                      <a:cs typeface="Roboto"/>
                      <a:sym typeface="Roboto"/>
                    </a:rPr>
                    <a:t>I</a:t>
                  </a:r>
                  <a:r>
                    <a:rPr lang="en" sz="900">
                      <a:latin typeface="Roboto"/>
                      <a:ea typeface="Roboto"/>
                      <a:cs typeface="Roboto"/>
                      <a:sym typeface="Roboto"/>
                    </a:rPr>
                    <a:t>t is the collection of mere symbols which are the basic means of representation.</a:t>
                  </a:r>
                  <a:endParaRPr b="1" sz="900">
                    <a:latin typeface="Roboto"/>
                    <a:ea typeface="Roboto"/>
                    <a:cs typeface="Roboto"/>
                    <a:sym typeface="Roboto"/>
                  </a:endParaRPr>
                </a:p>
              </p:txBody>
            </p:sp>
          </p:grpSp>
          <p:grpSp>
            <p:nvGrpSpPr>
              <p:cNvPr id="159" name="Google Shape;159;p19"/>
              <p:cNvGrpSpPr/>
              <p:nvPr/>
            </p:nvGrpSpPr>
            <p:grpSpPr>
              <a:xfrm>
                <a:off x="2817409" y="2930128"/>
                <a:ext cx="3509178" cy="1270232"/>
                <a:chOff x="2817409" y="2930128"/>
                <a:chExt cx="3509178" cy="1270232"/>
              </a:xfrm>
            </p:grpSpPr>
            <p:sp>
              <p:nvSpPr>
                <p:cNvPr id="160" name="Google Shape;160;p19"/>
                <p:cNvSpPr/>
                <p:nvPr/>
              </p:nvSpPr>
              <p:spPr>
                <a:xfrm>
                  <a:off x="2817409" y="2930128"/>
                  <a:ext cx="1754395" cy="1270232"/>
                </a:xfrm>
                <a:custGeom>
                  <a:rect b="b" l="l" r="r" t="t"/>
                  <a:pathLst>
                    <a:path extrusionOk="0" h="20822" w="31954">
                      <a:moveTo>
                        <a:pt x="7355" y="0"/>
                      </a:moveTo>
                      <a:lnTo>
                        <a:pt x="31954" y="8796"/>
                      </a:lnTo>
                      <a:lnTo>
                        <a:pt x="31954" y="20822"/>
                      </a:lnTo>
                      <a:lnTo>
                        <a:pt x="0" y="8895"/>
                      </a:lnTo>
                      <a:close/>
                    </a:path>
                  </a:pathLst>
                </a:custGeom>
                <a:solidFill>
                  <a:srgbClr val="551561"/>
                </a:solidFill>
                <a:ln>
                  <a:noFill/>
                </a:ln>
              </p:spPr>
            </p:sp>
            <p:sp>
              <p:nvSpPr>
                <p:cNvPr id="161" name="Google Shape;161;p19"/>
                <p:cNvSpPr/>
                <p:nvPr/>
              </p:nvSpPr>
              <p:spPr>
                <a:xfrm flipH="1">
                  <a:off x="4572192" y="2930128"/>
                  <a:ext cx="1754395" cy="1270232"/>
                </a:xfrm>
                <a:custGeom>
                  <a:rect b="b" l="l" r="r" t="t"/>
                  <a:pathLst>
                    <a:path extrusionOk="0" h="20822" w="31954">
                      <a:moveTo>
                        <a:pt x="7355" y="0"/>
                      </a:moveTo>
                      <a:lnTo>
                        <a:pt x="31954" y="8796"/>
                      </a:lnTo>
                      <a:lnTo>
                        <a:pt x="31954" y="20822"/>
                      </a:lnTo>
                      <a:lnTo>
                        <a:pt x="0" y="8895"/>
                      </a:lnTo>
                      <a:close/>
                    </a:path>
                  </a:pathLst>
                </a:custGeom>
                <a:solidFill>
                  <a:srgbClr val="9225A5"/>
                </a:solidFill>
                <a:ln>
                  <a:noFill/>
                </a:ln>
              </p:spPr>
            </p:sp>
          </p:grpSp>
        </p:grpSp>
      </p:grpSp>
      <p:grpSp>
        <p:nvGrpSpPr>
          <p:cNvPr id="162" name="Google Shape;162;p19"/>
          <p:cNvGrpSpPr/>
          <p:nvPr/>
        </p:nvGrpSpPr>
        <p:grpSpPr>
          <a:xfrm>
            <a:off x="653001" y="2096173"/>
            <a:ext cx="5252641" cy="1263546"/>
            <a:chOff x="603701" y="2067248"/>
            <a:chExt cx="5252641" cy="1263546"/>
          </a:xfrm>
        </p:grpSpPr>
        <p:sp>
          <p:nvSpPr>
            <p:cNvPr id="163" name="Google Shape;163;p19"/>
            <p:cNvSpPr/>
            <p:nvPr/>
          </p:nvSpPr>
          <p:spPr>
            <a:xfrm>
              <a:off x="3583907" y="2067248"/>
              <a:ext cx="1976893" cy="732129"/>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grpSp>
          <p:nvGrpSpPr>
            <p:cNvPr id="164" name="Google Shape;164;p19"/>
            <p:cNvGrpSpPr/>
            <p:nvPr/>
          </p:nvGrpSpPr>
          <p:grpSpPr>
            <a:xfrm>
              <a:off x="603701" y="2237019"/>
              <a:ext cx="5252641" cy="1093776"/>
              <a:chOff x="603701" y="2237019"/>
              <a:chExt cx="5252641" cy="1093776"/>
            </a:xfrm>
          </p:grpSpPr>
          <p:grpSp>
            <p:nvGrpSpPr>
              <p:cNvPr id="165" name="Google Shape;165;p19"/>
              <p:cNvGrpSpPr/>
              <p:nvPr/>
            </p:nvGrpSpPr>
            <p:grpSpPr>
              <a:xfrm>
                <a:off x="603701" y="2237019"/>
                <a:ext cx="3021694" cy="747300"/>
                <a:chOff x="744101" y="2507609"/>
                <a:chExt cx="3021694" cy="747300"/>
              </a:xfrm>
            </p:grpSpPr>
            <p:cxnSp>
              <p:nvCxnSpPr>
                <p:cNvPr id="166" name="Google Shape;166;p19"/>
                <p:cNvCxnSpPr/>
                <p:nvPr/>
              </p:nvCxnSpPr>
              <p:spPr>
                <a:xfrm rot="10800000">
                  <a:off x="2915895" y="2881250"/>
                  <a:ext cx="849900" cy="0"/>
                </a:xfrm>
                <a:prstGeom prst="straightConnector1">
                  <a:avLst/>
                </a:prstGeom>
                <a:noFill/>
                <a:ln cap="flat" cmpd="sng" w="9525">
                  <a:solidFill>
                    <a:srgbClr val="BDBDBD"/>
                  </a:solidFill>
                  <a:prstDash val="solid"/>
                  <a:round/>
                  <a:headEnd len="sm" w="sm" type="none"/>
                  <a:tailEnd len="sm" w="sm" type="none"/>
                </a:ln>
              </p:spPr>
            </p:cxnSp>
            <p:sp>
              <p:nvSpPr>
                <p:cNvPr id="167" name="Google Shape;167;p19"/>
                <p:cNvSpPr/>
                <p:nvPr/>
              </p:nvSpPr>
              <p:spPr>
                <a:xfrm>
                  <a:off x="2874851" y="2780836"/>
                  <a:ext cx="198600" cy="198300"/>
                </a:xfrm>
                <a:prstGeom prst="ellipse">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txBox="1"/>
                <p:nvPr/>
              </p:nvSpPr>
              <p:spPr>
                <a:xfrm>
                  <a:off x="2849841" y="272479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4</a:t>
                  </a:r>
                  <a:endParaRPr>
                    <a:solidFill>
                      <a:srgbClr val="FFFFFF"/>
                    </a:solidFill>
                  </a:endParaRPr>
                </a:p>
              </p:txBody>
            </p:sp>
            <p:sp>
              <p:nvSpPr>
                <p:cNvPr id="169" name="Google Shape;169;p19"/>
                <p:cNvSpPr txBox="1"/>
                <p:nvPr/>
              </p:nvSpPr>
              <p:spPr>
                <a:xfrm>
                  <a:off x="744101" y="2507609"/>
                  <a:ext cx="2127300" cy="747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a:latin typeface="Roboto"/>
                      <a:ea typeface="Roboto"/>
                      <a:cs typeface="Roboto"/>
                      <a:sym typeface="Roboto"/>
                    </a:rPr>
                    <a:t>INFORMATION</a:t>
                  </a:r>
                  <a:endParaRPr b="1">
                    <a:latin typeface="Roboto"/>
                    <a:ea typeface="Roboto"/>
                    <a:cs typeface="Roboto"/>
                    <a:sym typeface="Roboto"/>
                  </a:endParaRPr>
                </a:p>
                <a:p>
                  <a:pPr indent="0" lvl="0" marL="0" rtl="0" algn="r">
                    <a:lnSpc>
                      <a:spcPct val="115000"/>
                    </a:lnSpc>
                    <a:spcBef>
                      <a:spcPts val="0"/>
                    </a:spcBef>
                    <a:spcAft>
                      <a:spcPts val="1600"/>
                    </a:spcAft>
                    <a:buNone/>
                  </a:pPr>
                  <a:r>
                    <a:rPr lang="en" sz="900">
                      <a:latin typeface="Roboto"/>
                      <a:ea typeface="Roboto"/>
                      <a:cs typeface="Roboto"/>
                      <a:sym typeface="Roboto"/>
                    </a:rPr>
                    <a:t>Processed Data is termed information.</a:t>
                  </a:r>
                  <a:endParaRPr b="1" sz="900">
                    <a:latin typeface="Roboto"/>
                    <a:ea typeface="Roboto"/>
                    <a:cs typeface="Roboto"/>
                    <a:sym typeface="Roboto"/>
                  </a:endParaRPr>
                </a:p>
              </p:txBody>
            </p:sp>
          </p:grpSp>
          <p:grpSp>
            <p:nvGrpSpPr>
              <p:cNvPr id="170" name="Google Shape;170;p19"/>
              <p:cNvGrpSpPr/>
              <p:nvPr/>
            </p:nvGrpSpPr>
            <p:grpSpPr>
              <a:xfrm>
                <a:off x="3287652" y="2401088"/>
                <a:ext cx="2568690" cy="929706"/>
                <a:chOff x="3287652" y="2401088"/>
                <a:chExt cx="2568690" cy="929706"/>
              </a:xfrm>
            </p:grpSpPr>
            <p:sp>
              <p:nvSpPr>
                <p:cNvPr id="171" name="Google Shape;171;p19"/>
                <p:cNvSpPr/>
                <p:nvPr/>
              </p:nvSpPr>
              <p:spPr>
                <a:xfrm>
                  <a:off x="3287652" y="2401088"/>
                  <a:ext cx="1284422" cy="929706"/>
                </a:xfrm>
                <a:custGeom>
                  <a:rect b="b" l="l" r="r" t="t"/>
                  <a:pathLst>
                    <a:path extrusionOk="0" h="20822" w="31954">
                      <a:moveTo>
                        <a:pt x="7355" y="0"/>
                      </a:moveTo>
                      <a:lnTo>
                        <a:pt x="31954" y="8796"/>
                      </a:lnTo>
                      <a:lnTo>
                        <a:pt x="31954" y="20822"/>
                      </a:lnTo>
                      <a:lnTo>
                        <a:pt x="0" y="8895"/>
                      </a:lnTo>
                      <a:close/>
                    </a:path>
                  </a:pathLst>
                </a:custGeom>
                <a:solidFill>
                  <a:srgbClr val="551561"/>
                </a:solidFill>
                <a:ln>
                  <a:noFill/>
                </a:ln>
              </p:spPr>
            </p:sp>
            <p:sp>
              <p:nvSpPr>
                <p:cNvPr id="172" name="Google Shape;172;p19"/>
                <p:cNvSpPr/>
                <p:nvPr/>
              </p:nvSpPr>
              <p:spPr>
                <a:xfrm flipH="1">
                  <a:off x="4571919" y="2401088"/>
                  <a:ext cx="1284422" cy="929706"/>
                </a:xfrm>
                <a:custGeom>
                  <a:rect b="b" l="l" r="r" t="t"/>
                  <a:pathLst>
                    <a:path extrusionOk="0" h="20822" w="31954">
                      <a:moveTo>
                        <a:pt x="7355" y="0"/>
                      </a:moveTo>
                      <a:lnTo>
                        <a:pt x="31954" y="8796"/>
                      </a:lnTo>
                      <a:lnTo>
                        <a:pt x="31954" y="20822"/>
                      </a:lnTo>
                      <a:lnTo>
                        <a:pt x="0" y="8895"/>
                      </a:lnTo>
                      <a:close/>
                    </a:path>
                  </a:pathLst>
                </a:custGeom>
                <a:solidFill>
                  <a:srgbClr val="7F2090"/>
                </a:solidFill>
                <a:ln>
                  <a:noFill/>
                </a:ln>
              </p:spPr>
            </p:sp>
          </p:grpSp>
        </p:grpSp>
      </p:grpSp>
      <p:grpSp>
        <p:nvGrpSpPr>
          <p:cNvPr id="173" name="Google Shape;173;p19"/>
          <p:cNvGrpSpPr/>
          <p:nvPr/>
        </p:nvGrpSpPr>
        <p:grpSpPr>
          <a:xfrm>
            <a:off x="3660381" y="1757756"/>
            <a:ext cx="4919624" cy="944672"/>
            <a:chOff x="3632456" y="1719131"/>
            <a:chExt cx="4919624" cy="944672"/>
          </a:xfrm>
        </p:grpSpPr>
        <p:sp>
          <p:nvSpPr>
            <p:cNvPr id="174" name="Google Shape;174;p19"/>
            <p:cNvSpPr/>
            <p:nvPr/>
          </p:nvSpPr>
          <p:spPr>
            <a:xfrm>
              <a:off x="3888196" y="1719131"/>
              <a:ext cx="1357204" cy="50131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grpSp>
          <p:nvGrpSpPr>
            <p:cNvPr id="175" name="Google Shape;175;p19"/>
            <p:cNvGrpSpPr/>
            <p:nvPr/>
          </p:nvGrpSpPr>
          <p:grpSpPr>
            <a:xfrm>
              <a:off x="3632456" y="1751114"/>
              <a:ext cx="4919624" cy="912689"/>
              <a:chOff x="3632456" y="1751114"/>
              <a:chExt cx="4919624" cy="912689"/>
            </a:xfrm>
          </p:grpSpPr>
          <p:grpSp>
            <p:nvGrpSpPr>
              <p:cNvPr id="176" name="Google Shape;176;p19"/>
              <p:cNvGrpSpPr/>
              <p:nvPr/>
            </p:nvGrpSpPr>
            <p:grpSpPr>
              <a:xfrm>
                <a:off x="5265375" y="1751114"/>
                <a:ext cx="3286704" cy="747300"/>
                <a:chOff x="5064450" y="2086419"/>
                <a:chExt cx="3286704" cy="747300"/>
              </a:xfrm>
            </p:grpSpPr>
            <p:cxnSp>
              <p:nvCxnSpPr>
                <p:cNvPr id="177" name="Google Shape;177;p19"/>
                <p:cNvCxnSpPr/>
                <p:nvPr/>
              </p:nvCxnSpPr>
              <p:spPr>
                <a:xfrm>
                  <a:off x="5064450" y="2460069"/>
                  <a:ext cx="1119000" cy="0"/>
                </a:xfrm>
                <a:prstGeom prst="straightConnector1">
                  <a:avLst/>
                </a:prstGeom>
                <a:noFill/>
                <a:ln cap="flat" cmpd="sng" w="9525">
                  <a:solidFill>
                    <a:srgbClr val="BDBDBD"/>
                  </a:solidFill>
                  <a:prstDash val="solid"/>
                  <a:round/>
                  <a:headEnd len="sm" w="sm" type="none"/>
                  <a:tailEnd len="sm" w="sm" type="none"/>
                </a:ln>
              </p:spPr>
            </p:cxnSp>
            <p:sp>
              <p:nvSpPr>
                <p:cNvPr id="178" name="Google Shape;178;p19"/>
                <p:cNvSpPr/>
                <p:nvPr/>
              </p:nvSpPr>
              <p:spPr>
                <a:xfrm>
                  <a:off x="6014671" y="2353882"/>
                  <a:ext cx="198600" cy="198300"/>
                </a:xfrm>
                <a:prstGeom prst="ellipse">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txBox="1"/>
                <p:nvPr/>
              </p:nvSpPr>
              <p:spPr>
                <a:xfrm>
                  <a:off x="5991690" y="2295028"/>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a:solidFill>
                      <a:srgbClr val="FFFFFF"/>
                    </a:solidFill>
                  </a:endParaRPr>
                </a:p>
              </p:txBody>
            </p:sp>
            <p:sp>
              <p:nvSpPr>
                <p:cNvPr id="180" name="Google Shape;180;p19"/>
                <p:cNvSpPr txBox="1"/>
                <p:nvPr/>
              </p:nvSpPr>
              <p:spPr>
                <a:xfrm>
                  <a:off x="6223854" y="2086419"/>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latin typeface="Roboto"/>
                      <a:ea typeface="Roboto"/>
                      <a:cs typeface="Roboto"/>
                      <a:sym typeface="Roboto"/>
                    </a:rPr>
                    <a:t>KNOWLEDGE</a:t>
                  </a:r>
                  <a:endParaRPr b="1">
                    <a:latin typeface="Roboto"/>
                    <a:ea typeface="Roboto"/>
                    <a:cs typeface="Roboto"/>
                    <a:sym typeface="Roboto"/>
                  </a:endParaRPr>
                </a:p>
                <a:p>
                  <a:pPr indent="0" lvl="0" marL="0" rtl="0" algn="l">
                    <a:lnSpc>
                      <a:spcPct val="115000"/>
                    </a:lnSpc>
                    <a:spcBef>
                      <a:spcPts val="0"/>
                    </a:spcBef>
                    <a:spcAft>
                      <a:spcPts val="1600"/>
                    </a:spcAft>
                    <a:buNone/>
                  </a:pPr>
                  <a:r>
                    <a:rPr lang="en" sz="900">
                      <a:latin typeface="Roboto"/>
                      <a:ea typeface="Roboto"/>
                      <a:cs typeface="Roboto"/>
                      <a:sym typeface="Roboto"/>
                    </a:rPr>
                    <a:t>It is the processed from of information.</a:t>
                  </a:r>
                  <a:endParaRPr b="1" sz="900">
                    <a:latin typeface="Roboto"/>
                    <a:ea typeface="Roboto"/>
                    <a:cs typeface="Roboto"/>
                    <a:sym typeface="Roboto"/>
                  </a:endParaRPr>
                </a:p>
              </p:txBody>
            </p:sp>
          </p:grpSp>
          <p:grpSp>
            <p:nvGrpSpPr>
              <p:cNvPr id="181" name="Google Shape;181;p19"/>
              <p:cNvGrpSpPr/>
              <p:nvPr/>
            </p:nvGrpSpPr>
            <p:grpSpPr>
              <a:xfrm>
                <a:off x="3632456" y="1946860"/>
                <a:ext cx="1871038" cy="716943"/>
                <a:chOff x="3632456" y="1946860"/>
                <a:chExt cx="1871038" cy="716943"/>
              </a:xfrm>
            </p:grpSpPr>
            <p:sp>
              <p:nvSpPr>
                <p:cNvPr id="182" name="Google Shape;182;p19"/>
                <p:cNvSpPr/>
                <p:nvPr/>
              </p:nvSpPr>
              <p:spPr>
                <a:xfrm>
                  <a:off x="3632456" y="1946860"/>
                  <a:ext cx="936582" cy="715807"/>
                </a:xfrm>
                <a:custGeom>
                  <a:rect b="b" l="l" r="r" t="t"/>
                  <a:pathLst>
                    <a:path extrusionOk="0" h="46623" w="65016">
                      <a:moveTo>
                        <a:pt x="17858" y="0"/>
                      </a:moveTo>
                      <a:lnTo>
                        <a:pt x="0" y="22135"/>
                      </a:lnTo>
                      <a:lnTo>
                        <a:pt x="65016" y="46623"/>
                      </a:lnTo>
                      <a:lnTo>
                        <a:pt x="65016" y="17537"/>
                      </a:lnTo>
                      <a:close/>
                    </a:path>
                  </a:pathLst>
                </a:custGeom>
                <a:solidFill>
                  <a:srgbClr val="551561"/>
                </a:solidFill>
                <a:ln>
                  <a:noFill/>
                </a:ln>
              </p:spPr>
            </p:sp>
            <p:sp>
              <p:nvSpPr>
                <p:cNvPr id="183" name="Google Shape;183;p19"/>
                <p:cNvSpPr/>
                <p:nvPr/>
              </p:nvSpPr>
              <p:spPr>
                <a:xfrm flipH="1">
                  <a:off x="4566912" y="1947996"/>
                  <a:ext cx="936582" cy="715807"/>
                </a:xfrm>
                <a:custGeom>
                  <a:rect b="b" l="l" r="r" t="t"/>
                  <a:pathLst>
                    <a:path extrusionOk="0" h="46623" w="65016">
                      <a:moveTo>
                        <a:pt x="17858" y="0"/>
                      </a:moveTo>
                      <a:lnTo>
                        <a:pt x="0" y="22135"/>
                      </a:lnTo>
                      <a:lnTo>
                        <a:pt x="65016" y="46623"/>
                      </a:lnTo>
                      <a:lnTo>
                        <a:pt x="65016" y="17537"/>
                      </a:lnTo>
                      <a:close/>
                    </a:path>
                  </a:pathLst>
                </a:custGeom>
                <a:solidFill>
                  <a:srgbClr val="761E86"/>
                </a:solidFill>
                <a:ln>
                  <a:noFill/>
                </a:ln>
              </p:spPr>
            </p:sp>
          </p:grpSp>
        </p:grpSp>
      </p:grpSp>
      <p:grpSp>
        <p:nvGrpSpPr>
          <p:cNvPr id="184" name="Google Shape;184;p19"/>
          <p:cNvGrpSpPr/>
          <p:nvPr/>
        </p:nvGrpSpPr>
        <p:grpSpPr>
          <a:xfrm>
            <a:off x="653001" y="1323843"/>
            <a:ext cx="4597936" cy="772341"/>
            <a:chOff x="603701" y="1319443"/>
            <a:chExt cx="4597936" cy="772341"/>
          </a:xfrm>
        </p:grpSpPr>
        <p:sp>
          <p:nvSpPr>
            <p:cNvPr id="185" name="Google Shape;185;p19"/>
            <p:cNvSpPr/>
            <p:nvPr/>
          </p:nvSpPr>
          <p:spPr>
            <a:xfrm>
              <a:off x="4150957" y="1398760"/>
              <a:ext cx="835300" cy="314792"/>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grpSp>
          <p:nvGrpSpPr>
            <p:cNvPr id="186" name="Google Shape;186;p19"/>
            <p:cNvGrpSpPr/>
            <p:nvPr/>
          </p:nvGrpSpPr>
          <p:grpSpPr>
            <a:xfrm>
              <a:off x="603701" y="1319443"/>
              <a:ext cx="4597936" cy="772341"/>
              <a:chOff x="603701" y="1319443"/>
              <a:chExt cx="4597936" cy="772341"/>
            </a:xfrm>
          </p:grpSpPr>
          <p:grpSp>
            <p:nvGrpSpPr>
              <p:cNvPr id="187" name="Google Shape;187;p19"/>
              <p:cNvGrpSpPr/>
              <p:nvPr/>
            </p:nvGrpSpPr>
            <p:grpSpPr>
              <a:xfrm>
                <a:off x="603701" y="1319443"/>
                <a:ext cx="3468724" cy="747300"/>
                <a:chOff x="744101" y="1672393"/>
                <a:chExt cx="3468724" cy="747300"/>
              </a:xfrm>
            </p:grpSpPr>
            <p:cxnSp>
              <p:nvCxnSpPr>
                <p:cNvPr id="188" name="Google Shape;188;p19"/>
                <p:cNvCxnSpPr/>
                <p:nvPr/>
              </p:nvCxnSpPr>
              <p:spPr>
                <a:xfrm rot="10800000">
                  <a:off x="2921325" y="2046050"/>
                  <a:ext cx="1291500" cy="0"/>
                </a:xfrm>
                <a:prstGeom prst="straightConnector1">
                  <a:avLst/>
                </a:prstGeom>
                <a:noFill/>
                <a:ln cap="flat" cmpd="sng" w="9525">
                  <a:solidFill>
                    <a:srgbClr val="BDBDBD"/>
                  </a:solidFill>
                  <a:prstDash val="solid"/>
                  <a:round/>
                  <a:headEnd len="sm" w="sm" type="none"/>
                  <a:tailEnd len="sm" w="sm" type="none"/>
                </a:ln>
              </p:spPr>
            </p:cxnSp>
            <p:sp>
              <p:nvSpPr>
                <p:cNvPr id="189" name="Google Shape;189;p19"/>
                <p:cNvSpPr/>
                <p:nvPr/>
              </p:nvSpPr>
              <p:spPr>
                <a:xfrm>
                  <a:off x="2874851" y="1943786"/>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txBox="1"/>
                <p:nvPr/>
              </p:nvSpPr>
              <p:spPr>
                <a:xfrm>
                  <a:off x="2849841" y="1884747"/>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a:solidFill>
                      <a:srgbClr val="FFFFFF"/>
                    </a:solidFill>
                  </a:endParaRPr>
                </a:p>
              </p:txBody>
            </p:sp>
            <p:sp>
              <p:nvSpPr>
                <p:cNvPr id="191" name="Google Shape;191;p19"/>
                <p:cNvSpPr txBox="1"/>
                <p:nvPr/>
              </p:nvSpPr>
              <p:spPr>
                <a:xfrm>
                  <a:off x="744101" y="1672393"/>
                  <a:ext cx="2127300" cy="747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a:latin typeface="Roboto"/>
                      <a:ea typeface="Roboto"/>
                      <a:cs typeface="Roboto"/>
                      <a:sym typeface="Roboto"/>
                    </a:rPr>
                    <a:t>INTELLIGENCE</a:t>
                  </a:r>
                  <a:endParaRPr b="1">
                    <a:latin typeface="Roboto"/>
                    <a:ea typeface="Roboto"/>
                    <a:cs typeface="Roboto"/>
                    <a:sym typeface="Roboto"/>
                  </a:endParaRPr>
                </a:p>
                <a:p>
                  <a:pPr indent="0" lvl="0" marL="0" rtl="0" algn="r">
                    <a:lnSpc>
                      <a:spcPct val="115000"/>
                    </a:lnSpc>
                    <a:spcBef>
                      <a:spcPts val="0"/>
                    </a:spcBef>
                    <a:spcAft>
                      <a:spcPts val="1600"/>
                    </a:spcAft>
                    <a:buNone/>
                  </a:pPr>
                  <a:r>
                    <a:rPr lang="en" sz="800">
                      <a:latin typeface="Roboto"/>
                      <a:ea typeface="Roboto"/>
                      <a:cs typeface="Roboto"/>
                      <a:sym typeface="Roboto"/>
                    </a:rPr>
                    <a:t>I</a:t>
                  </a:r>
                  <a:r>
                    <a:rPr lang="en" sz="900">
                      <a:latin typeface="Roboto"/>
                      <a:ea typeface="Roboto"/>
                      <a:cs typeface="Roboto"/>
                      <a:sym typeface="Roboto"/>
                    </a:rPr>
                    <a:t>t is the </a:t>
                  </a:r>
                  <a:r>
                    <a:rPr lang="en" sz="900">
                      <a:latin typeface="Roboto"/>
                      <a:ea typeface="Roboto"/>
                      <a:cs typeface="Roboto"/>
                      <a:sym typeface="Roboto"/>
                    </a:rPr>
                    <a:t>ability</a:t>
                  </a:r>
                  <a:r>
                    <a:rPr lang="en" sz="900">
                      <a:latin typeface="Roboto"/>
                      <a:ea typeface="Roboto"/>
                      <a:cs typeface="Roboto"/>
                      <a:sym typeface="Roboto"/>
                    </a:rPr>
                    <a:t> to draw useful inferences from the </a:t>
                  </a:r>
                  <a:r>
                    <a:rPr lang="en" sz="900">
                      <a:latin typeface="Roboto"/>
                      <a:ea typeface="Roboto"/>
                      <a:cs typeface="Roboto"/>
                      <a:sym typeface="Roboto"/>
                    </a:rPr>
                    <a:t>available</a:t>
                  </a:r>
                  <a:r>
                    <a:rPr lang="en" sz="900">
                      <a:latin typeface="Roboto"/>
                      <a:ea typeface="Roboto"/>
                      <a:cs typeface="Roboto"/>
                      <a:sym typeface="Roboto"/>
                    </a:rPr>
                    <a:t> knowledge.</a:t>
                  </a:r>
                  <a:endParaRPr b="1" sz="900">
                    <a:latin typeface="Roboto"/>
                    <a:ea typeface="Roboto"/>
                    <a:cs typeface="Roboto"/>
                    <a:sym typeface="Roboto"/>
                  </a:endParaRPr>
                </a:p>
              </p:txBody>
            </p:sp>
          </p:grpSp>
          <p:grpSp>
            <p:nvGrpSpPr>
              <p:cNvPr id="192" name="Google Shape;192;p19"/>
              <p:cNvGrpSpPr/>
              <p:nvPr/>
            </p:nvGrpSpPr>
            <p:grpSpPr>
              <a:xfrm>
                <a:off x="3934391" y="1546249"/>
                <a:ext cx="1267246" cy="545535"/>
                <a:chOff x="3934391" y="1546249"/>
                <a:chExt cx="1267246" cy="545535"/>
              </a:xfrm>
            </p:grpSpPr>
            <p:sp>
              <p:nvSpPr>
                <p:cNvPr id="193" name="Google Shape;193;p19"/>
                <p:cNvSpPr/>
                <p:nvPr/>
              </p:nvSpPr>
              <p:spPr>
                <a:xfrm>
                  <a:off x="3934391" y="1546249"/>
                  <a:ext cx="634489" cy="545535"/>
                </a:xfrm>
                <a:custGeom>
                  <a:rect b="b" l="l" r="r" t="t"/>
                  <a:pathLst>
                    <a:path extrusionOk="0" h="14114" w="18238">
                      <a:moveTo>
                        <a:pt x="6262" y="0"/>
                      </a:moveTo>
                      <a:lnTo>
                        <a:pt x="18238" y="4324"/>
                      </a:lnTo>
                      <a:lnTo>
                        <a:pt x="18238" y="14114"/>
                      </a:lnTo>
                      <a:lnTo>
                        <a:pt x="0" y="7554"/>
                      </a:lnTo>
                      <a:close/>
                    </a:path>
                  </a:pathLst>
                </a:custGeom>
                <a:solidFill>
                  <a:srgbClr val="551561"/>
                </a:solidFill>
                <a:ln>
                  <a:noFill/>
                </a:ln>
              </p:spPr>
            </p:sp>
            <p:sp>
              <p:nvSpPr>
                <p:cNvPr id="194" name="Google Shape;194;p19"/>
                <p:cNvSpPr/>
                <p:nvPr/>
              </p:nvSpPr>
              <p:spPr>
                <a:xfrm flipH="1">
                  <a:off x="4567148" y="1546249"/>
                  <a:ext cx="634489" cy="545535"/>
                </a:xfrm>
                <a:custGeom>
                  <a:rect b="b" l="l" r="r" t="t"/>
                  <a:pathLst>
                    <a:path extrusionOk="0" h="14114" w="18238">
                      <a:moveTo>
                        <a:pt x="6262" y="0"/>
                      </a:moveTo>
                      <a:lnTo>
                        <a:pt x="18238" y="4324"/>
                      </a:lnTo>
                      <a:lnTo>
                        <a:pt x="18238" y="14114"/>
                      </a:lnTo>
                      <a:lnTo>
                        <a:pt x="0" y="7554"/>
                      </a:lnTo>
                      <a:close/>
                    </a:path>
                  </a:pathLst>
                </a:custGeom>
                <a:solidFill>
                  <a:srgbClr val="701C7F"/>
                </a:solidFill>
                <a:ln>
                  <a:noFill/>
                </a:ln>
              </p:spPr>
            </p:sp>
          </p:grpSp>
        </p:grpSp>
      </p:grpSp>
      <p:grpSp>
        <p:nvGrpSpPr>
          <p:cNvPr id="195" name="Google Shape;195;p19"/>
          <p:cNvGrpSpPr/>
          <p:nvPr/>
        </p:nvGrpSpPr>
        <p:grpSpPr>
          <a:xfrm>
            <a:off x="4275097" y="818307"/>
            <a:ext cx="4353183" cy="770218"/>
            <a:chOff x="4198897" y="818307"/>
            <a:chExt cx="4353183" cy="770218"/>
          </a:xfrm>
        </p:grpSpPr>
        <p:grpSp>
          <p:nvGrpSpPr>
            <p:cNvPr id="196" name="Google Shape;196;p19"/>
            <p:cNvGrpSpPr/>
            <p:nvPr/>
          </p:nvGrpSpPr>
          <p:grpSpPr>
            <a:xfrm>
              <a:off x="4731550" y="818307"/>
              <a:ext cx="3820529" cy="747300"/>
              <a:chOff x="4530625" y="1206568"/>
              <a:chExt cx="3820529" cy="747300"/>
            </a:xfrm>
          </p:grpSpPr>
          <p:cxnSp>
            <p:nvCxnSpPr>
              <p:cNvPr id="197" name="Google Shape;197;p19"/>
              <p:cNvCxnSpPr/>
              <p:nvPr/>
            </p:nvCxnSpPr>
            <p:spPr>
              <a:xfrm>
                <a:off x="4530625" y="1582195"/>
                <a:ext cx="1652700" cy="0"/>
              </a:xfrm>
              <a:prstGeom prst="straightConnector1">
                <a:avLst/>
              </a:prstGeom>
              <a:noFill/>
              <a:ln cap="flat" cmpd="sng" w="9525">
                <a:solidFill>
                  <a:srgbClr val="BDBDBD"/>
                </a:solidFill>
                <a:prstDash val="solid"/>
                <a:round/>
                <a:headEnd len="sm" w="sm" type="none"/>
                <a:tailEnd len="sm" w="sm" type="none"/>
              </a:ln>
            </p:spPr>
          </p:cxnSp>
          <p:sp>
            <p:nvSpPr>
              <p:cNvPr id="198" name="Google Shape;198;p19"/>
              <p:cNvSpPr/>
              <p:nvPr/>
            </p:nvSpPr>
            <p:spPr>
              <a:xfrm>
                <a:off x="6014671" y="1481782"/>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txBox="1"/>
              <p:nvPr/>
            </p:nvSpPr>
            <p:spPr>
              <a:xfrm>
                <a:off x="5990215" y="142376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a:solidFill>
                    <a:srgbClr val="FFFFFF"/>
                  </a:solidFill>
                </a:endParaRPr>
              </a:p>
            </p:txBody>
          </p:sp>
          <p:sp>
            <p:nvSpPr>
              <p:cNvPr id="200" name="Google Shape;200;p19"/>
              <p:cNvSpPr txBox="1"/>
              <p:nvPr/>
            </p:nvSpPr>
            <p:spPr>
              <a:xfrm>
                <a:off x="6223854" y="1206568"/>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latin typeface="Roboto"/>
                    <a:ea typeface="Roboto"/>
                    <a:cs typeface="Roboto"/>
                    <a:sym typeface="Roboto"/>
                  </a:rPr>
                  <a:t>WISDOM</a:t>
                </a:r>
                <a:endParaRPr b="1">
                  <a:latin typeface="Roboto"/>
                  <a:ea typeface="Roboto"/>
                  <a:cs typeface="Roboto"/>
                  <a:sym typeface="Roboto"/>
                </a:endParaRPr>
              </a:p>
              <a:p>
                <a:pPr indent="0" lvl="0" marL="0" rtl="0" algn="l">
                  <a:lnSpc>
                    <a:spcPct val="115000"/>
                  </a:lnSpc>
                  <a:spcBef>
                    <a:spcPts val="0"/>
                  </a:spcBef>
                  <a:spcAft>
                    <a:spcPts val="1600"/>
                  </a:spcAft>
                  <a:buNone/>
                </a:pPr>
                <a:r>
                  <a:rPr lang="en" sz="900">
                    <a:latin typeface="Roboto"/>
                    <a:ea typeface="Roboto"/>
                    <a:cs typeface="Roboto"/>
                    <a:sym typeface="Roboto"/>
                  </a:rPr>
                  <a:t>It is the maturity of mind that directs intelligence to achieve desirable goal.</a:t>
                </a:r>
                <a:endParaRPr b="1" sz="900">
                  <a:latin typeface="Roboto"/>
                  <a:ea typeface="Roboto"/>
                  <a:cs typeface="Roboto"/>
                  <a:sym typeface="Roboto"/>
                </a:endParaRPr>
              </a:p>
            </p:txBody>
          </p:sp>
        </p:grpSp>
        <p:grpSp>
          <p:nvGrpSpPr>
            <p:cNvPr id="201" name="Google Shape;201;p19"/>
            <p:cNvGrpSpPr/>
            <p:nvPr/>
          </p:nvGrpSpPr>
          <p:grpSpPr>
            <a:xfrm>
              <a:off x="4198897" y="943152"/>
              <a:ext cx="738235" cy="645373"/>
              <a:chOff x="4198897" y="943152"/>
              <a:chExt cx="738235" cy="645373"/>
            </a:xfrm>
          </p:grpSpPr>
          <p:sp>
            <p:nvSpPr>
              <p:cNvPr id="202" name="Google Shape;202;p19"/>
              <p:cNvSpPr/>
              <p:nvPr/>
            </p:nvSpPr>
            <p:spPr>
              <a:xfrm>
                <a:off x="4198897" y="943152"/>
                <a:ext cx="369985" cy="645373"/>
              </a:xfrm>
              <a:custGeom>
                <a:rect b="b" l="l" r="r" t="t"/>
                <a:pathLst>
                  <a:path extrusionOk="0" h="16697" w="10635">
                    <a:moveTo>
                      <a:pt x="10635" y="0"/>
                    </a:moveTo>
                    <a:lnTo>
                      <a:pt x="0" y="12722"/>
                    </a:lnTo>
                    <a:lnTo>
                      <a:pt x="10635" y="16697"/>
                    </a:lnTo>
                    <a:close/>
                  </a:path>
                </a:pathLst>
              </a:custGeom>
              <a:solidFill>
                <a:srgbClr val="0000FF"/>
              </a:solidFill>
              <a:ln>
                <a:noFill/>
              </a:ln>
            </p:spPr>
          </p:sp>
          <p:sp>
            <p:nvSpPr>
              <p:cNvPr id="203" name="Google Shape;203;p19"/>
              <p:cNvSpPr/>
              <p:nvPr/>
            </p:nvSpPr>
            <p:spPr>
              <a:xfrm flipH="1">
                <a:off x="4567147" y="943152"/>
                <a:ext cx="369985" cy="645373"/>
              </a:xfrm>
              <a:custGeom>
                <a:rect b="b" l="l" r="r" t="t"/>
                <a:pathLst>
                  <a:path extrusionOk="0" h="16697" w="10635">
                    <a:moveTo>
                      <a:pt x="10635" y="0"/>
                    </a:moveTo>
                    <a:lnTo>
                      <a:pt x="0" y="12722"/>
                    </a:lnTo>
                    <a:lnTo>
                      <a:pt x="10635" y="16697"/>
                    </a:lnTo>
                    <a:close/>
                  </a:path>
                </a:pathLst>
              </a:custGeom>
              <a:solidFill>
                <a:srgbClr val="0000FF"/>
              </a:solidFill>
              <a:ln>
                <a:noFill/>
              </a:ln>
            </p:spPr>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1000"/>
                                        <p:tgtEl>
                                          <p:spTgt spid="15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1000"/>
                                        <p:tgtEl>
                                          <p:spTgt spid="162"/>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1000"/>
                                        <p:tgtEl>
                                          <p:spTgt spid="173"/>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1">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0"/>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Turing Test</a:t>
            </a:r>
            <a:endParaRPr sz="3000"/>
          </a:p>
          <a:p>
            <a:pPr indent="0" lvl="0" marL="0" rtl="0" algn="l">
              <a:spcBef>
                <a:spcPts val="0"/>
              </a:spcBef>
              <a:spcAft>
                <a:spcPts val="0"/>
              </a:spcAft>
              <a:buNone/>
            </a:pPr>
            <a:r>
              <a:rPr b="0" lang="en" sz="1800"/>
              <a:t>Catch me if you can...</a:t>
            </a:r>
            <a:endParaRPr b="0" sz="1800"/>
          </a:p>
        </p:txBody>
      </p:sp>
      <p:pic>
        <p:nvPicPr>
          <p:cNvPr id="209" name="Google Shape;209;p20"/>
          <p:cNvPicPr preferRelativeResize="0"/>
          <p:nvPr/>
        </p:nvPicPr>
        <p:blipFill rotWithShape="1">
          <a:blip r:embed="rId3">
            <a:alphaModFix/>
          </a:blip>
          <a:srcRect b="0" l="0" r="0" t="0"/>
          <a:stretch/>
        </p:blipFill>
        <p:spPr>
          <a:xfrm>
            <a:off x="6003125" y="1053650"/>
            <a:ext cx="1785300" cy="1785300"/>
          </a:xfrm>
          <a:prstGeom prst="rect">
            <a:avLst/>
          </a:prstGeom>
          <a:noFill/>
          <a:ln>
            <a:noFill/>
          </a:ln>
        </p:spPr>
      </p:pic>
      <p:sp>
        <p:nvSpPr>
          <p:cNvPr id="210" name="Google Shape;210;p20"/>
          <p:cNvSpPr txBox="1"/>
          <p:nvPr/>
        </p:nvSpPr>
        <p:spPr>
          <a:xfrm>
            <a:off x="5207600" y="2891725"/>
            <a:ext cx="33009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Alan Turing</a:t>
            </a:r>
            <a:endParaRPr sz="1100">
              <a:solidFill>
                <a:schemeClr val="accent1"/>
              </a:solidFill>
              <a:latin typeface="Lato"/>
              <a:ea typeface="Lato"/>
              <a:cs typeface="Lato"/>
              <a:sym typeface="Lato"/>
            </a:endParaRPr>
          </a:p>
        </p:txBody>
      </p:sp>
      <p:sp>
        <p:nvSpPr>
          <p:cNvPr id="211" name="Google Shape;211;p20"/>
          <p:cNvSpPr txBox="1"/>
          <p:nvPr/>
        </p:nvSpPr>
        <p:spPr>
          <a:xfrm>
            <a:off x="5207600" y="3521592"/>
            <a:ext cx="3300900" cy="1223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100">
                <a:solidFill>
                  <a:schemeClr val="accent1"/>
                </a:solidFill>
                <a:latin typeface="Lato"/>
                <a:ea typeface="Lato"/>
                <a:cs typeface="Lato"/>
                <a:sym typeface="Lato"/>
              </a:rPr>
              <a:t>Turing defined intelligent behaviour as the </a:t>
            </a:r>
            <a:r>
              <a:rPr lang="en" sz="1100">
                <a:solidFill>
                  <a:schemeClr val="accent1"/>
                </a:solidFill>
                <a:latin typeface="Lato"/>
                <a:ea typeface="Lato"/>
                <a:cs typeface="Lato"/>
                <a:sym typeface="Lato"/>
              </a:rPr>
              <a:t>ability</a:t>
            </a:r>
            <a:r>
              <a:rPr lang="en" sz="1100">
                <a:solidFill>
                  <a:schemeClr val="accent1"/>
                </a:solidFill>
                <a:latin typeface="Lato"/>
                <a:ea typeface="Lato"/>
                <a:cs typeface="Lato"/>
                <a:sym typeface="Lato"/>
              </a:rPr>
              <a:t> to </a:t>
            </a:r>
            <a:r>
              <a:rPr lang="en" sz="1100">
                <a:solidFill>
                  <a:schemeClr val="accent1"/>
                </a:solidFill>
                <a:latin typeface="Lato"/>
                <a:ea typeface="Lato"/>
                <a:cs typeface="Lato"/>
                <a:sym typeface="Lato"/>
              </a:rPr>
              <a:t>achieve</a:t>
            </a:r>
            <a:r>
              <a:rPr lang="en" sz="1100">
                <a:solidFill>
                  <a:schemeClr val="accent1"/>
                </a:solidFill>
                <a:latin typeface="Lato"/>
                <a:ea typeface="Lato"/>
                <a:cs typeface="Lato"/>
                <a:sym typeface="Lato"/>
              </a:rPr>
              <a:t> human-level performance in all cognitive tasks, </a:t>
            </a:r>
            <a:r>
              <a:rPr lang="en" sz="1100">
                <a:solidFill>
                  <a:schemeClr val="accent1"/>
                </a:solidFill>
                <a:latin typeface="Lato"/>
                <a:ea typeface="Lato"/>
                <a:cs typeface="Lato"/>
                <a:sym typeface="Lato"/>
              </a:rPr>
              <a:t>sufficiently</a:t>
            </a:r>
            <a:r>
              <a:rPr lang="en" sz="1100">
                <a:solidFill>
                  <a:schemeClr val="accent1"/>
                </a:solidFill>
                <a:latin typeface="Lato"/>
                <a:ea typeface="Lato"/>
                <a:cs typeface="Lato"/>
                <a:sym typeface="Lato"/>
              </a:rPr>
              <a:t> to fool an interrogator. </a:t>
            </a:r>
            <a:endParaRPr sz="1100">
              <a:solidFill>
                <a:schemeClr val="accent1"/>
              </a:solidFill>
              <a:latin typeface="Lato"/>
              <a:ea typeface="Lato"/>
              <a:cs typeface="Lato"/>
              <a:sym typeface="Lato"/>
            </a:endParaRPr>
          </a:p>
        </p:txBody>
      </p:sp>
      <p:sp>
        <p:nvSpPr>
          <p:cNvPr id="212" name="Google Shape;212;p20"/>
          <p:cNvSpPr txBox="1"/>
          <p:nvPr/>
        </p:nvSpPr>
        <p:spPr>
          <a:xfrm>
            <a:off x="5207575" y="3142990"/>
            <a:ext cx="3300900" cy="30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50">
                <a:solidFill>
                  <a:srgbClr val="222222"/>
                </a:solidFill>
                <a:highlight>
                  <a:srgbClr val="FFFFFF"/>
                </a:highlight>
              </a:rPr>
              <a:t>23 June 1912 to 7 June 1954</a:t>
            </a:r>
            <a:endParaRPr sz="1100">
              <a:solidFill>
                <a:schemeClr val="accen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id="217" name="Google Shape;217;p21"/>
          <p:cNvPicPr preferRelativeResize="0"/>
          <p:nvPr/>
        </p:nvPicPr>
        <p:blipFill>
          <a:blip r:embed="rId3">
            <a:alphaModFix/>
          </a:blip>
          <a:stretch>
            <a:fillRect/>
          </a:stretch>
        </p:blipFill>
        <p:spPr>
          <a:xfrm>
            <a:off x="55600" y="0"/>
            <a:ext cx="9032799"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grpSp>
        <p:nvGrpSpPr>
          <p:cNvPr id="222" name="Google Shape;222;p22"/>
          <p:cNvGrpSpPr/>
          <p:nvPr/>
        </p:nvGrpSpPr>
        <p:grpSpPr>
          <a:xfrm>
            <a:off x="2688745" y="732019"/>
            <a:ext cx="3768522" cy="3774409"/>
            <a:chOff x="2675582" y="676586"/>
            <a:chExt cx="3793942" cy="3790328"/>
          </a:xfrm>
        </p:grpSpPr>
        <p:sp>
          <p:nvSpPr>
            <p:cNvPr id="223" name="Google Shape;223;p22"/>
            <p:cNvSpPr/>
            <p:nvPr/>
          </p:nvSpPr>
          <p:spPr>
            <a:xfrm rot="-7199815">
              <a:off x="3183352" y="1184485"/>
              <a:ext cx="2774659" cy="2774659"/>
            </a:xfrm>
            <a:prstGeom prst="blockArc">
              <a:avLst>
                <a:gd fmla="val 12622480" name="adj1"/>
                <a:gd fmla="val 18176457" name="adj2"/>
                <a:gd fmla="val 20786" name="adj3"/>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rot="-1799815">
              <a:off x="3183352" y="1184357"/>
              <a:ext cx="2774659" cy="2774659"/>
            </a:xfrm>
            <a:prstGeom prst="blockArc">
              <a:avLst>
                <a:gd fmla="val 12622480" name="adj1"/>
                <a:gd fmla="val 18176457" name="adj2"/>
                <a:gd fmla="val 20786" name="adj3"/>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rot="3600185">
              <a:off x="3187094" y="1184439"/>
              <a:ext cx="2774659" cy="2774659"/>
            </a:xfrm>
            <a:prstGeom prst="blockArc">
              <a:avLst>
                <a:gd fmla="val 12564381" name="adj1"/>
                <a:gd fmla="val 18346131" name="adj2"/>
                <a:gd fmla="val 20844" name="adj3"/>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rot="9000185">
              <a:off x="3185977" y="1184485"/>
              <a:ext cx="2774659" cy="2774659"/>
            </a:xfrm>
            <a:prstGeom prst="blockArc">
              <a:avLst>
                <a:gd fmla="val 12622480" name="adj1"/>
                <a:gd fmla="val 18081133" name="adj2"/>
                <a:gd fmla="val 20809" name="adj3"/>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22"/>
            <p:cNvGrpSpPr/>
            <p:nvPr/>
          </p:nvGrpSpPr>
          <p:grpSpPr>
            <a:xfrm rot="5400000">
              <a:off x="5379663" y="2278951"/>
              <a:ext cx="585001" cy="585472"/>
              <a:chOff x="1967628" y="812211"/>
              <a:chExt cx="588000" cy="588000"/>
            </a:xfrm>
          </p:grpSpPr>
          <p:sp>
            <p:nvSpPr>
              <p:cNvPr id="228" name="Google Shape;228;p22"/>
              <p:cNvSpPr/>
              <p:nvPr/>
            </p:nvSpPr>
            <p:spPr>
              <a:xfrm rot="39023">
                <a:off x="1970909" y="815492"/>
                <a:ext cx="581437" cy="581437"/>
              </a:xfrm>
              <a:prstGeom prst="pie">
                <a:avLst>
                  <a:gd fmla="val 6190354" name="adj1"/>
                  <a:gd fmla="val 14996165" name="adj2"/>
                </a:avLst>
              </a:prstGeom>
              <a:solidFill>
                <a:srgbClr val="1B786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p:nvPr/>
            </p:nvSpPr>
            <p:spPr>
              <a:xfrm rot="10800000">
                <a:off x="1970875" y="815525"/>
                <a:ext cx="581400" cy="581400"/>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22"/>
            <p:cNvGrpSpPr/>
            <p:nvPr/>
          </p:nvGrpSpPr>
          <p:grpSpPr>
            <a:xfrm rot="10800000">
              <a:off x="4280709" y="3378529"/>
              <a:ext cx="585001" cy="585472"/>
              <a:chOff x="1967628" y="812211"/>
              <a:chExt cx="588000" cy="588000"/>
            </a:xfrm>
          </p:grpSpPr>
          <p:sp>
            <p:nvSpPr>
              <p:cNvPr id="231" name="Google Shape;231;p22"/>
              <p:cNvSpPr/>
              <p:nvPr/>
            </p:nvSpPr>
            <p:spPr>
              <a:xfrm rot="39023">
                <a:off x="1970909" y="815492"/>
                <a:ext cx="581437" cy="581437"/>
              </a:xfrm>
              <a:prstGeom prst="pie">
                <a:avLst>
                  <a:gd fmla="val 6190354" name="adj1"/>
                  <a:gd fmla="val 14996165" name="adj2"/>
                </a:avLst>
              </a:prstGeom>
              <a:solidFill>
                <a:srgbClr val="1D7E7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rot="10800000">
                <a:off x="1970875" y="815525"/>
                <a:ext cx="581400" cy="581400"/>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22"/>
            <p:cNvGrpSpPr/>
            <p:nvPr/>
          </p:nvGrpSpPr>
          <p:grpSpPr>
            <a:xfrm rot="-5400000">
              <a:off x="3179922" y="2281478"/>
              <a:ext cx="585001" cy="585472"/>
              <a:chOff x="1967628" y="812211"/>
              <a:chExt cx="588000" cy="588000"/>
            </a:xfrm>
          </p:grpSpPr>
          <p:sp>
            <p:nvSpPr>
              <p:cNvPr id="234" name="Google Shape;234;p22"/>
              <p:cNvSpPr/>
              <p:nvPr/>
            </p:nvSpPr>
            <p:spPr>
              <a:xfrm rot="39023">
                <a:off x="1970909" y="815492"/>
                <a:ext cx="581437" cy="581437"/>
              </a:xfrm>
              <a:prstGeom prst="pie">
                <a:avLst>
                  <a:gd fmla="val 6190354" name="adj1"/>
                  <a:gd fmla="val 14996165" name="adj2"/>
                </a:avLst>
              </a:prstGeom>
              <a:solidFill>
                <a:srgbClr val="1F887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rot="10800000">
                <a:off x="1970875" y="815525"/>
                <a:ext cx="581400" cy="581400"/>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2"/>
            <p:cNvSpPr txBox="1"/>
            <p:nvPr/>
          </p:nvSpPr>
          <p:spPr>
            <a:xfrm>
              <a:off x="3214513" y="236061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237" name="Google Shape;237;p22"/>
            <p:cNvSpPr txBox="1"/>
            <p:nvPr/>
          </p:nvSpPr>
          <p:spPr>
            <a:xfrm>
              <a:off x="4335750" y="346030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238" name="Google Shape;238;p22"/>
            <p:cNvSpPr txBox="1"/>
            <p:nvPr/>
          </p:nvSpPr>
          <p:spPr>
            <a:xfrm>
              <a:off x="5419402" y="236061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239" name="Google Shape;239;p22"/>
            <p:cNvGrpSpPr/>
            <p:nvPr/>
          </p:nvGrpSpPr>
          <p:grpSpPr>
            <a:xfrm>
              <a:off x="4261689" y="1180926"/>
              <a:ext cx="585001" cy="585530"/>
              <a:chOff x="1967628" y="812211"/>
              <a:chExt cx="588000" cy="588000"/>
            </a:xfrm>
          </p:grpSpPr>
          <p:sp>
            <p:nvSpPr>
              <p:cNvPr id="240" name="Google Shape;240;p22"/>
              <p:cNvSpPr/>
              <p:nvPr/>
            </p:nvSpPr>
            <p:spPr>
              <a:xfrm rot="39023">
                <a:off x="1970909" y="815492"/>
                <a:ext cx="581437" cy="581437"/>
              </a:xfrm>
              <a:prstGeom prst="pie">
                <a:avLst>
                  <a:gd fmla="val 6190354" name="adj1"/>
                  <a:gd fmla="val 14996165" name="adj2"/>
                </a:avLst>
              </a:prstGeom>
              <a:solidFill>
                <a:srgbClr val="155B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rot="10800000">
                <a:off x="1970875" y="815525"/>
                <a:ext cx="581400" cy="581400"/>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2"/>
            <p:cNvSpPr txBox="1"/>
            <p:nvPr/>
          </p:nvSpPr>
          <p:spPr>
            <a:xfrm>
              <a:off x="4335750" y="125444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grpSp>
        <p:nvGrpSpPr>
          <p:cNvPr id="243" name="Google Shape;243;p22"/>
          <p:cNvGrpSpPr/>
          <p:nvPr/>
        </p:nvGrpSpPr>
        <p:grpSpPr>
          <a:xfrm>
            <a:off x="323500" y="1170475"/>
            <a:ext cx="3362713" cy="1289700"/>
            <a:chOff x="323500" y="1170475"/>
            <a:chExt cx="3362713" cy="1289700"/>
          </a:xfrm>
        </p:grpSpPr>
        <p:sp>
          <p:nvSpPr>
            <p:cNvPr id="244" name="Google Shape;244;p22"/>
            <p:cNvSpPr txBox="1"/>
            <p:nvPr/>
          </p:nvSpPr>
          <p:spPr>
            <a:xfrm>
              <a:off x="323500" y="1170475"/>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NATURAL LANGUAGE PROCESSING</a:t>
              </a:r>
              <a:endParaRPr b="1">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rPr lang="en" sz="800">
                  <a:latin typeface="Roboto"/>
                  <a:ea typeface="Roboto"/>
                  <a:cs typeface="Roboto"/>
                  <a:sym typeface="Roboto"/>
                </a:rPr>
                <a:t>I</a:t>
              </a:r>
              <a:r>
                <a:rPr lang="en" sz="900">
                  <a:latin typeface="Roboto"/>
                  <a:ea typeface="Roboto"/>
                  <a:cs typeface="Roboto"/>
                  <a:sym typeface="Roboto"/>
                </a:rPr>
                <a:t>t is the </a:t>
              </a:r>
              <a:r>
                <a:rPr lang="en" sz="900">
                  <a:latin typeface="Roboto"/>
                  <a:ea typeface="Roboto"/>
                  <a:cs typeface="Roboto"/>
                  <a:sym typeface="Roboto"/>
                </a:rPr>
                <a:t>ability</a:t>
              </a:r>
              <a:r>
                <a:rPr lang="en" sz="900">
                  <a:latin typeface="Roboto"/>
                  <a:ea typeface="Roboto"/>
                  <a:cs typeface="Roboto"/>
                  <a:sym typeface="Roboto"/>
                </a:rPr>
                <a:t> of the computer to understand and use human language. Speech recognition, translation, OCR, </a:t>
              </a:r>
              <a:r>
                <a:rPr lang="en" sz="900">
                  <a:latin typeface="Roboto"/>
                  <a:ea typeface="Roboto"/>
                  <a:cs typeface="Roboto"/>
                  <a:sym typeface="Roboto"/>
                </a:rPr>
                <a:t>sentimental</a:t>
              </a:r>
              <a:r>
                <a:rPr lang="en" sz="900">
                  <a:latin typeface="Roboto"/>
                  <a:ea typeface="Roboto"/>
                  <a:cs typeface="Roboto"/>
                  <a:sym typeface="Roboto"/>
                </a:rPr>
                <a:t> analysis etc are </a:t>
              </a:r>
              <a:r>
                <a:rPr lang="en" sz="900">
                  <a:latin typeface="Roboto"/>
                  <a:ea typeface="Roboto"/>
                  <a:cs typeface="Roboto"/>
                  <a:sym typeface="Roboto"/>
                </a:rPr>
                <a:t>some practical</a:t>
              </a:r>
              <a:r>
                <a:rPr lang="en" sz="900">
                  <a:latin typeface="Roboto"/>
                  <a:ea typeface="Roboto"/>
                  <a:cs typeface="Roboto"/>
                  <a:sym typeface="Roboto"/>
                </a:rPr>
                <a:t> examples</a:t>
              </a:r>
              <a:endParaRPr b="1" sz="900">
                <a:latin typeface="Roboto"/>
                <a:ea typeface="Roboto"/>
                <a:cs typeface="Roboto"/>
                <a:sym typeface="Roboto"/>
              </a:endParaRPr>
            </a:p>
          </p:txBody>
        </p:sp>
        <p:cxnSp>
          <p:nvCxnSpPr>
            <p:cNvPr id="245" name="Google Shape;245;p22"/>
            <p:cNvCxnSpPr/>
            <p:nvPr/>
          </p:nvCxnSpPr>
          <p:spPr>
            <a:xfrm rot="10800000">
              <a:off x="2641913" y="1831625"/>
              <a:ext cx="1044300" cy="0"/>
            </a:xfrm>
            <a:prstGeom prst="straightConnector1">
              <a:avLst/>
            </a:prstGeom>
            <a:noFill/>
            <a:ln cap="flat" cmpd="sng" w="9525">
              <a:solidFill>
                <a:srgbClr val="1F887E"/>
              </a:solidFill>
              <a:prstDash val="solid"/>
              <a:round/>
              <a:headEnd len="sm" w="sm" type="none"/>
              <a:tailEnd len="med" w="med" type="oval"/>
            </a:ln>
          </p:spPr>
        </p:cxnSp>
      </p:grpSp>
      <p:grpSp>
        <p:nvGrpSpPr>
          <p:cNvPr id="246" name="Google Shape;246;p22"/>
          <p:cNvGrpSpPr/>
          <p:nvPr/>
        </p:nvGrpSpPr>
        <p:grpSpPr>
          <a:xfrm>
            <a:off x="323500" y="2828275"/>
            <a:ext cx="3629413" cy="1289700"/>
            <a:chOff x="323500" y="2828275"/>
            <a:chExt cx="3629413" cy="1289700"/>
          </a:xfrm>
        </p:grpSpPr>
        <p:sp>
          <p:nvSpPr>
            <p:cNvPr id="247" name="Google Shape;247;p22"/>
            <p:cNvSpPr txBox="1"/>
            <p:nvPr/>
          </p:nvSpPr>
          <p:spPr>
            <a:xfrm>
              <a:off x="323500" y="2828275"/>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KNOWLEDGE REPRESENTATION</a:t>
              </a:r>
              <a:endParaRPr b="1">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rPr lang="en" sz="900">
                  <a:solidFill>
                    <a:srgbClr val="222222"/>
                  </a:solidFill>
                  <a:highlight>
                    <a:srgbClr val="FFFFFF"/>
                  </a:highlight>
                  <a:latin typeface="Roboto"/>
                  <a:ea typeface="Roboto"/>
                  <a:cs typeface="Roboto"/>
                  <a:sym typeface="Roboto"/>
                </a:rPr>
                <a:t>Knowledge representation incorporates findings from psychology about how humans solve problems and represent knowledge in order to design formalisms that will make complex systems easier to design and build.</a:t>
              </a:r>
              <a:endParaRPr b="1" sz="900">
                <a:latin typeface="Roboto"/>
                <a:ea typeface="Roboto"/>
                <a:cs typeface="Roboto"/>
                <a:sym typeface="Roboto"/>
              </a:endParaRPr>
            </a:p>
          </p:txBody>
        </p:sp>
        <p:cxnSp>
          <p:nvCxnSpPr>
            <p:cNvPr id="248" name="Google Shape;248;p22"/>
            <p:cNvCxnSpPr/>
            <p:nvPr/>
          </p:nvCxnSpPr>
          <p:spPr>
            <a:xfrm rot="10800000">
              <a:off x="2641913" y="3489425"/>
              <a:ext cx="1311000" cy="0"/>
            </a:xfrm>
            <a:prstGeom prst="straightConnector1">
              <a:avLst/>
            </a:prstGeom>
            <a:noFill/>
            <a:ln cap="flat" cmpd="sng" w="9525">
              <a:solidFill>
                <a:srgbClr val="1D7E74"/>
              </a:solidFill>
              <a:prstDash val="solid"/>
              <a:round/>
              <a:headEnd len="sm" w="sm" type="none"/>
              <a:tailEnd len="med" w="med" type="oval"/>
            </a:ln>
          </p:spPr>
        </p:cxnSp>
      </p:grpSp>
      <p:grpSp>
        <p:nvGrpSpPr>
          <p:cNvPr id="249" name="Google Shape;249;p22"/>
          <p:cNvGrpSpPr/>
          <p:nvPr/>
        </p:nvGrpSpPr>
        <p:grpSpPr>
          <a:xfrm>
            <a:off x="5209825" y="1060350"/>
            <a:ext cx="3610650" cy="1289700"/>
            <a:chOff x="5209825" y="1060350"/>
            <a:chExt cx="3610650" cy="1289700"/>
          </a:xfrm>
        </p:grpSpPr>
        <p:sp>
          <p:nvSpPr>
            <p:cNvPr id="250" name="Google Shape;250;p22"/>
            <p:cNvSpPr txBox="1"/>
            <p:nvPr/>
          </p:nvSpPr>
          <p:spPr>
            <a:xfrm>
              <a:off x="6696475" y="10603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MACHINE LEARNING</a:t>
              </a:r>
              <a:endParaRPr b="1">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900">
                  <a:solidFill>
                    <a:srgbClr val="222222"/>
                  </a:solidFill>
                  <a:highlight>
                    <a:srgbClr val="FFFFFF"/>
                  </a:highlight>
                  <a:latin typeface="Roboto"/>
                  <a:ea typeface="Roboto"/>
                  <a:cs typeface="Roboto"/>
                  <a:sym typeface="Roboto"/>
                </a:rPr>
                <a:t>Machine learning is an application of artificial intelligence (AI) that provides systems the ability to automatically learn and improve from experience without being explicitly programmed</a:t>
              </a:r>
              <a:endParaRPr sz="900">
                <a:latin typeface="Roboto"/>
                <a:ea typeface="Roboto"/>
                <a:cs typeface="Roboto"/>
                <a:sym typeface="Roboto"/>
              </a:endParaRPr>
            </a:p>
          </p:txBody>
        </p:sp>
        <p:cxnSp>
          <p:nvCxnSpPr>
            <p:cNvPr id="251" name="Google Shape;251;p22"/>
            <p:cNvCxnSpPr/>
            <p:nvPr/>
          </p:nvCxnSpPr>
          <p:spPr>
            <a:xfrm>
              <a:off x="5209825" y="1705200"/>
              <a:ext cx="1286700" cy="0"/>
            </a:xfrm>
            <a:prstGeom prst="straightConnector1">
              <a:avLst/>
            </a:prstGeom>
            <a:noFill/>
            <a:ln cap="flat" cmpd="sng" w="9525">
              <a:solidFill>
                <a:srgbClr val="155B54"/>
              </a:solidFill>
              <a:prstDash val="solid"/>
              <a:round/>
              <a:headEnd len="sm" w="sm" type="none"/>
              <a:tailEnd len="med" w="med" type="oval"/>
            </a:ln>
          </p:spPr>
        </p:cxnSp>
      </p:grpSp>
      <p:grpSp>
        <p:nvGrpSpPr>
          <p:cNvPr id="252" name="Google Shape;252;p22"/>
          <p:cNvGrpSpPr/>
          <p:nvPr/>
        </p:nvGrpSpPr>
        <p:grpSpPr>
          <a:xfrm>
            <a:off x="5209825" y="3020450"/>
            <a:ext cx="3610650" cy="1289700"/>
            <a:chOff x="5209825" y="3020450"/>
            <a:chExt cx="3610650" cy="1289700"/>
          </a:xfrm>
        </p:grpSpPr>
        <p:sp>
          <p:nvSpPr>
            <p:cNvPr id="253" name="Google Shape;253;p22"/>
            <p:cNvSpPr txBox="1"/>
            <p:nvPr/>
          </p:nvSpPr>
          <p:spPr>
            <a:xfrm>
              <a:off x="6696475" y="30204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AUTOMATED REASONING</a:t>
              </a:r>
              <a:endParaRPr b="1">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900">
                  <a:solidFill>
                    <a:srgbClr val="222222"/>
                  </a:solidFill>
                  <a:highlight>
                    <a:srgbClr val="FFFFFF"/>
                  </a:highlight>
                  <a:latin typeface="Roboto"/>
                  <a:ea typeface="Roboto"/>
                  <a:cs typeface="Roboto"/>
                  <a:sym typeface="Roboto"/>
                </a:rPr>
                <a:t>Automated reasoning is an area of cognitive science (involves knowledge representation and reasoning) and metalogic dedicated to understanding different aspects of reasoning.</a:t>
              </a:r>
              <a:endParaRPr sz="900">
                <a:latin typeface="Roboto"/>
                <a:ea typeface="Roboto"/>
                <a:cs typeface="Roboto"/>
                <a:sym typeface="Roboto"/>
              </a:endParaRPr>
            </a:p>
          </p:txBody>
        </p:sp>
        <p:cxnSp>
          <p:nvCxnSpPr>
            <p:cNvPr id="254" name="Google Shape;254;p22"/>
            <p:cNvCxnSpPr/>
            <p:nvPr/>
          </p:nvCxnSpPr>
          <p:spPr>
            <a:xfrm>
              <a:off x="5209825" y="3648300"/>
              <a:ext cx="1286700" cy="0"/>
            </a:xfrm>
            <a:prstGeom prst="straightConnector1">
              <a:avLst/>
            </a:prstGeom>
            <a:noFill/>
            <a:ln cap="flat" cmpd="sng" w="9525">
              <a:solidFill>
                <a:srgbClr val="1B786E"/>
              </a:solidFill>
              <a:prstDash val="solid"/>
              <a:round/>
              <a:headEnd len="sm" w="sm" type="none"/>
              <a:tailEnd len="med" w="med" type="oval"/>
            </a:ln>
          </p:spPr>
        </p:cxnSp>
      </p:grpSp>
      <p:sp>
        <p:nvSpPr>
          <p:cNvPr id="255" name="Google Shape;255;p22"/>
          <p:cNvSpPr txBox="1"/>
          <p:nvPr/>
        </p:nvSpPr>
        <p:spPr>
          <a:xfrm>
            <a:off x="2544750" y="221825"/>
            <a:ext cx="4054500" cy="5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Raleway"/>
                <a:ea typeface="Raleway"/>
                <a:cs typeface="Raleway"/>
                <a:sym typeface="Raleway"/>
              </a:rPr>
              <a:t>COMPONENTS OF AI</a:t>
            </a:r>
            <a:endParaRPr b="1" sz="3000">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grpSp>
        <p:nvGrpSpPr>
          <p:cNvPr id="260" name="Google Shape;260;p23"/>
          <p:cNvGrpSpPr/>
          <p:nvPr/>
        </p:nvGrpSpPr>
        <p:grpSpPr>
          <a:xfrm>
            <a:off x="80118" y="70146"/>
            <a:ext cx="8983764" cy="5003208"/>
            <a:chOff x="80118" y="70146"/>
            <a:chExt cx="8983764" cy="5003208"/>
          </a:xfrm>
        </p:grpSpPr>
        <p:grpSp>
          <p:nvGrpSpPr>
            <p:cNvPr id="261" name="Google Shape;261;p23"/>
            <p:cNvGrpSpPr/>
            <p:nvPr/>
          </p:nvGrpSpPr>
          <p:grpSpPr>
            <a:xfrm>
              <a:off x="4052444" y="70387"/>
              <a:ext cx="5011438" cy="5002943"/>
              <a:chOff x="4192863" y="1002150"/>
              <a:chExt cx="3679200" cy="3139200"/>
            </a:xfrm>
          </p:grpSpPr>
          <p:sp>
            <p:nvSpPr>
              <p:cNvPr id="262" name="Google Shape;262;p23"/>
              <p:cNvSpPr/>
              <p:nvPr/>
            </p:nvSpPr>
            <p:spPr>
              <a:xfrm>
                <a:off x="4192863" y="1002150"/>
                <a:ext cx="3679200" cy="3139200"/>
              </a:xfrm>
              <a:prstGeom prst="round2DiagRect">
                <a:avLst>
                  <a:gd fmla="val 0" name="adj1"/>
                  <a:gd fmla="val 17764" name="adj2"/>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3" name="Google Shape;263;p23"/>
              <p:cNvSpPr txBox="1"/>
              <p:nvPr/>
            </p:nvSpPr>
            <p:spPr>
              <a:xfrm>
                <a:off x="5420732" y="2269884"/>
                <a:ext cx="22386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Computational Intelligence</a:t>
                </a:r>
                <a:endParaRPr b="1" sz="1800">
                  <a:solidFill>
                    <a:srgbClr val="FFFFFF"/>
                  </a:solidFill>
                  <a:latin typeface="Roboto"/>
                  <a:ea typeface="Roboto"/>
                  <a:cs typeface="Roboto"/>
                  <a:sym typeface="Roboto"/>
                </a:endParaRPr>
              </a:p>
              <a:p>
                <a:pPr indent="0" lvl="0" marL="45720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rgbClr val="EFEFEF"/>
                    </a:solidFill>
                    <a:latin typeface="Roboto"/>
                    <a:ea typeface="Roboto"/>
                    <a:cs typeface="Roboto"/>
                    <a:sym typeface="Roboto"/>
                  </a:rPr>
                  <a:t>Theory, design, application and design of biologically and linguistically motivated computational paradigms.</a:t>
                </a:r>
                <a:endParaRPr sz="1200">
                  <a:solidFill>
                    <a:srgbClr val="EFEFEF"/>
                  </a:solidFill>
                  <a:latin typeface="Roboto"/>
                  <a:ea typeface="Roboto"/>
                  <a:cs typeface="Roboto"/>
                  <a:sym typeface="Roboto"/>
                </a:endParaRPr>
              </a:p>
              <a:p>
                <a:pPr indent="0" lvl="0" marL="0" rtl="0" algn="l">
                  <a:spcBef>
                    <a:spcPts val="1000"/>
                  </a:spcBef>
                  <a:spcAft>
                    <a:spcPts val="0"/>
                  </a:spcAft>
                  <a:buNone/>
                </a:pPr>
                <a:r>
                  <a:t/>
                </a:r>
                <a:endParaRPr>
                  <a:solidFill>
                    <a:srgbClr val="FFFFFF"/>
                  </a:solidFill>
                  <a:latin typeface="Roboto"/>
                  <a:ea typeface="Roboto"/>
                  <a:cs typeface="Roboto"/>
                  <a:sym typeface="Roboto"/>
                </a:endParaRPr>
              </a:p>
            </p:txBody>
          </p:sp>
        </p:grpSp>
        <p:grpSp>
          <p:nvGrpSpPr>
            <p:cNvPr id="264" name="Google Shape;264;p23"/>
            <p:cNvGrpSpPr/>
            <p:nvPr/>
          </p:nvGrpSpPr>
          <p:grpSpPr>
            <a:xfrm>
              <a:off x="2722363" y="70146"/>
              <a:ext cx="2648740" cy="2504454"/>
              <a:chOff x="3216519" y="1002150"/>
              <a:chExt cx="1944600" cy="1569600"/>
            </a:xfrm>
          </p:grpSpPr>
          <p:sp>
            <p:nvSpPr>
              <p:cNvPr id="265" name="Google Shape;265;p23"/>
              <p:cNvSpPr/>
              <p:nvPr/>
            </p:nvSpPr>
            <p:spPr>
              <a:xfrm flipH="1">
                <a:off x="3216519" y="1002150"/>
                <a:ext cx="1944600" cy="1569600"/>
              </a:xfrm>
              <a:prstGeom prst="round2DiagRect">
                <a:avLst>
                  <a:gd fmla="val 0" name="adj1"/>
                  <a:gd fmla="val 17764" name="adj2"/>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txBox="1"/>
              <p:nvPr/>
            </p:nvSpPr>
            <p:spPr>
              <a:xfrm>
                <a:off x="3405226" y="1244663"/>
                <a:ext cx="1654800" cy="11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Evolutionary Computation</a:t>
                </a:r>
                <a:endParaRPr b="1">
                  <a:solidFill>
                    <a:srgbClr val="FFFFFF"/>
                  </a:solidFill>
                  <a:latin typeface="Roboto"/>
                  <a:ea typeface="Roboto"/>
                  <a:cs typeface="Roboto"/>
                  <a:sym typeface="Roboto"/>
                </a:endParaRPr>
              </a:p>
              <a:p>
                <a:pPr indent="0" lvl="0" marL="0" rtl="0" algn="l">
                  <a:spcBef>
                    <a:spcPts val="0"/>
                  </a:spcBef>
                  <a:spcAft>
                    <a:spcPts val="0"/>
                  </a:spcAft>
                  <a:buNone/>
                </a:pPr>
                <a:r>
                  <a:t/>
                </a:r>
                <a:endParaRPr b="1">
                  <a:solidFill>
                    <a:srgbClr val="FFFFFF"/>
                  </a:solidFill>
                  <a:latin typeface="Roboto"/>
                  <a:ea typeface="Roboto"/>
                  <a:cs typeface="Roboto"/>
                  <a:sym typeface="Roboto"/>
                </a:endParaRPr>
              </a:p>
              <a:p>
                <a:pPr indent="0" lvl="0" marL="0" rtl="0" algn="l">
                  <a:spcBef>
                    <a:spcPts val="0"/>
                  </a:spcBef>
                  <a:spcAft>
                    <a:spcPts val="0"/>
                  </a:spcAft>
                  <a:buNone/>
                </a:pPr>
                <a:r>
                  <a:rPr lang="en" sz="1000">
                    <a:solidFill>
                      <a:srgbClr val="FFFFFF"/>
                    </a:solidFill>
                    <a:latin typeface="Roboto"/>
                    <a:ea typeface="Roboto"/>
                    <a:cs typeface="Roboto"/>
                    <a:sym typeface="Roboto"/>
                  </a:rPr>
                  <a:t>Evolutionary computation is a family of algorithms for global optimization inspired by biological evolution, and the subfield of artificial intelligence and soft computing studying these algorithms.</a:t>
                </a:r>
                <a:endParaRPr sz="1000">
                  <a:solidFill>
                    <a:srgbClr val="FFFFFF"/>
                  </a:solidFill>
                  <a:latin typeface="Roboto"/>
                  <a:ea typeface="Roboto"/>
                  <a:cs typeface="Roboto"/>
                  <a:sym typeface="Roboto"/>
                </a:endParaRPr>
              </a:p>
            </p:txBody>
          </p:sp>
        </p:grpSp>
        <p:grpSp>
          <p:nvGrpSpPr>
            <p:cNvPr id="267" name="Google Shape;267;p23"/>
            <p:cNvGrpSpPr/>
            <p:nvPr/>
          </p:nvGrpSpPr>
          <p:grpSpPr>
            <a:xfrm>
              <a:off x="80118" y="70146"/>
              <a:ext cx="2648740" cy="2504454"/>
              <a:chOff x="1271925" y="1002150"/>
              <a:chExt cx="1944600" cy="1569600"/>
            </a:xfrm>
          </p:grpSpPr>
          <p:sp>
            <p:nvSpPr>
              <p:cNvPr id="268" name="Google Shape;268;p23"/>
              <p:cNvSpPr/>
              <p:nvPr/>
            </p:nvSpPr>
            <p:spPr>
              <a:xfrm rot="10800000">
                <a:off x="1271925" y="1002150"/>
                <a:ext cx="1944600" cy="1569600"/>
              </a:xfrm>
              <a:prstGeom prst="round2DiagRect">
                <a:avLst>
                  <a:gd fmla="val 0" name="adj1"/>
                  <a:gd fmla="val 17764" name="adj2"/>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txBox="1"/>
              <p:nvPr/>
            </p:nvSpPr>
            <p:spPr>
              <a:xfrm>
                <a:off x="1394058" y="1244663"/>
                <a:ext cx="1654800" cy="11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Artificial</a:t>
                </a:r>
                <a:r>
                  <a:rPr b="1" lang="en">
                    <a:solidFill>
                      <a:srgbClr val="FFFFFF"/>
                    </a:solidFill>
                    <a:latin typeface="Roboto"/>
                    <a:ea typeface="Roboto"/>
                    <a:cs typeface="Roboto"/>
                    <a:sym typeface="Roboto"/>
                  </a:rPr>
                  <a:t> Neural Network</a:t>
                </a:r>
                <a:endParaRPr b="1">
                  <a:solidFill>
                    <a:srgbClr val="FFFFFF"/>
                  </a:solidFill>
                  <a:latin typeface="Roboto"/>
                  <a:ea typeface="Roboto"/>
                  <a:cs typeface="Roboto"/>
                  <a:sym typeface="Roboto"/>
                </a:endParaRPr>
              </a:p>
              <a:p>
                <a:pPr indent="0" lvl="0" marL="0" rtl="0" algn="l">
                  <a:spcBef>
                    <a:spcPts val="0"/>
                  </a:spcBef>
                  <a:spcAft>
                    <a:spcPts val="0"/>
                  </a:spcAft>
                  <a:buNone/>
                </a:pPr>
                <a:r>
                  <a:t/>
                </a:r>
                <a:endParaRPr b="1">
                  <a:solidFill>
                    <a:srgbClr val="FFFFFF"/>
                  </a:solidFill>
                  <a:latin typeface="Roboto"/>
                  <a:ea typeface="Roboto"/>
                  <a:cs typeface="Roboto"/>
                  <a:sym typeface="Roboto"/>
                </a:endParaRPr>
              </a:p>
              <a:p>
                <a:pPr indent="0" lvl="0" marL="0" rtl="0" algn="l">
                  <a:spcBef>
                    <a:spcPts val="0"/>
                  </a:spcBef>
                  <a:spcAft>
                    <a:spcPts val="0"/>
                  </a:spcAft>
                  <a:buNone/>
                </a:pPr>
                <a:r>
                  <a:rPr lang="en" sz="1000">
                    <a:solidFill>
                      <a:srgbClr val="FFFFFF"/>
                    </a:solidFill>
                    <a:latin typeface="Roboto"/>
                    <a:ea typeface="Roboto"/>
                    <a:cs typeface="Roboto"/>
                    <a:sym typeface="Roboto"/>
                  </a:rPr>
                  <a:t>Artificial neural networks are computing systems vaguely inspired by the biological neural networks that constitute animal brains. Such systems "learn" to perform tasks by considering examples, generally without being programmed with task-specific rules</a:t>
                </a:r>
                <a:endParaRPr sz="1000">
                  <a:solidFill>
                    <a:srgbClr val="FFFFFF"/>
                  </a:solidFill>
                  <a:latin typeface="Roboto"/>
                  <a:ea typeface="Roboto"/>
                  <a:cs typeface="Roboto"/>
                  <a:sym typeface="Roboto"/>
                </a:endParaRPr>
              </a:p>
              <a:p>
                <a:pPr indent="0" lvl="0" marL="0" rtl="0" algn="l">
                  <a:spcBef>
                    <a:spcPts val="0"/>
                  </a:spcBef>
                  <a:spcAft>
                    <a:spcPts val="0"/>
                  </a:spcAft>
                  <a:buNone/>
                </a:pPr>
                <a:r>
                  <a:t/>
                </a:r>
                <a:endParaRPr b="1">
                  <a:solidFill>
                    <a:srgbClr val="FFFFFF"/>
                  </a:solidFill>
                  <a:latin typeface="Roboto"/>
                  <a:ea typeface="Roboto"/>
                  <a:cs typeface="Roboto"/>
                  <a:sym typeface="Roboto"/>
                </a:endParaRPr>
              </a:p>
              <a:p>
                <a:pPr indent="0" lvl="0" marL="0" rtl="0" algn="l">
                  <a:spcBef>
                    <a:spcPts val="0"/>
                  </a:spcBef>
                  <a:spcAft>
                    <a:spcPts val="0"/>
                  </a:spcAft>
                  <a:buNone/>
                </a:pPr>
                <a:r>
                  <a:t/>
                </a:r>
                <a:endParaRPr b="1" sz="1000">
                  <a:solidFill>
                    <a:srgbClr val="FFFFFF"/>
                  </a:solidFill>
                  <a:latin typeface="Roboto"/>
                  <a:ea typeface="Roboto"/>
                  <a:cs typeface="Roboto"/>
                  <a:sym typeface="Roboto"/>
                </a:endParaRPr>
              </a:p>
            </p:txBody>
          </p:sp>
        </p:grpSp>
        <p:grpSp>
          <p:nvGrpSpPr>
            <p:cNvPr id="270" name="Google Shape;270;p23"/>
            <p:cNvGrpSpPr/>
            <p:nvPr/>
          </p:nvGrpSpPr>
          <p:grpSpPr>
            <a:xfrm>
              <a:off x="80118" y="2568900"/>
              <a:ext cx="2648740" cy="2504454"/>
              <a:chOff x="1271925" y="2571750"/>
              <a:chExt cx="1944600" cy="1569600"/>
            </a:xfrm>
          </p:grpSpPr>
          <p:sp>
            <p:nvSpPr>
              <p:cNvPr id="271" name="Google Shape;271;p23"/>
              <p:cNvSpPr/>
              <p:nvPr/>
            </p:nvSpPr>
            <p:spPr>
              <a:xfrm flipH="1">
                <a:off x="1271925" y="2571750"/>
                <a:ext cx="1944600" cy="1569600"/>
              </a:xfrm>
              <a:prstGeom prst="round2DiagRect">
                <a:avLst>
                  <a:gd fmla="val 0" name="adj1"/>
                  <a:gd fmla="val 17764" name="adj2"/>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txBox="1"/>
              <p:nvPr/>
            </p:nvSpPr>
            <p:spPr>
              <a:xfrm>
                <a:off x="1496694" y="2814261"/>
                <a:ext cx="1451700" cy="11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Swarm Intelligence</a:t>
                </a:r>
                <a:endParaRPr b="1">
                  <a:solidFill>
                    <a:srgbClr val="FFFFFF"/>
                  </a:solidFill>
                  <a:latin typeface="Roboto"/>
                  <a:ea typeface="Roboto"/>
                  <a:cs typeface="Roboto"/>
                  <a:sym typeface="Roboto"/>
                </a:endParaRPr>
              </a:p>
              <a:p>
                <a:pPr indent="0" lvl="0" marL="0" rtl="0" algn="l">
                  <a:spcBef>
                    <a:spcPts val="0"/>
                  </a:spcBef>
                  <a:spcAft>
                    <a:spcPts val="0"/>
                  </a:spcAft>
                  <a:buNone/>
                </a:pPr>
                <a:r>
                  <a:t/>
                </a:r>
                <a:endParaRPr b="1">
                  <a:solidFill>
                    <a:srgbClr val="FFFFFF"/>
                  </a:solidFill>
                  <a:latin typeface="Roboto"/>
                  <a:ea typeface="Roboto"/>
                  <a:cs typeface="Roboto"/>
                  <a:sym typeface="Roboto"/>
                </a:endParaRPr>
              </a:p>
              <a:p>
                <a:pPr indent="0" lvl="0" marL="0" rtl="0" algn="l">
                  <a:spcBef>
                    <a:spcPts val="0"/>
                  </a:spcBef>
                  <a:spcAft>
                    <a:spcPts val="0"/>
                  </a:spcAft>
                  <a:buNone/>
                </a:pPr>
                <a:r>
                  <a:rPr lang="en" sz="1000">
                    <a:solidFill>
                      <a:srgbClr val="FFFFFF"/>
                    </a:solidFill>
                    <a:latin typeface="Roboto"/>
                    <a:ea typeface="Roboto"/>
                    <a:cs typeface="Roboto"/>
                    <a:sym typeface="Roboto"/>
                  </a:rPr>
                  <a:t>Swarm intelligence (SI) is the collective behavior of decentralized, self-organized </a:t>
                </a:r>
                <a:r>
                  <a:rPr lang="en" sz="1000">
                    <a:solidFill>
                      <a:srgbClr val="FFFFFF"/>
                    </a:solidFill>
                    <a:latin typeface="Roboto"/>
                    <a:ea typeface="Roboto"/>
                    <a:cs typeface="Roboto"/>
                    <a:sym typeface="Roboto"/>
                  </a:rPr>
                  <a:t>systems</a:t>
                </a:r>
                <a:r>
                  <a:rPr lang="en" sz="1000">
                    <a:solidFill>
                      <a:srgbClr val="FFFFFF"/>
                    </a:solidFill>
                    <a:latin typeface="Roboto"/>
                    <a:ea typeface="Roboto"/>
                    <a:cs typeface="Roboto"/>
                    <a:sym typeface="Roboto"/>
                  </a:rPr>
                  <a:t>. The expression was introduced by Gerardo Beni and Jing Wang in 1989, in the context of cellular robotic systems.</a:t>
                </a:r>
                <a:endParaRPr sz="1000">
                  <a:solidFill>
                    <a:srgbClr val="FFFFFF"/>
                  </a:solidFill>
                  <a:latin typeface="Roboto"/>
                  <a:ea typeface="Roboto"/>
                  <a:cs typeface="Roboto"/>
                  <a:sym typeface="Roboto"/>
                </a:endParaRPr>
              </a:p>
            </p:txBody>
          </p:sp>
        </p:grpSp>
        <p:grpSp>
          <p:nvGrpSpPr>
            <p:cNvPr id="273" name="Google Shape;273;p23"/>
            <p:cNvGrpSpPr/>
            <p:nvPr/>
          </p:nvGrpSpPr>
          <p:grpSpPr>
            <a:xfrm>
              <a:off x="2722363" y="2568900"/>
              <a:ext cx="2648740" cy="2504454"/>
              <a:chOff x="3216519" y="2571750"/>
              <a:chExt cx="1944600" cy="1569600"/>
            </a:xfrm>
          </p:grpSpPr>
          <p:sp>
            <p:nvSpPr>
              <p:cNvPr id="274" name="Google Shape;274;p23"/>
              <p:cNvSpPr/>
              <p:nvPr/>
            </p:nvSpPr>
            <p:spPr>
              <a:xfrm rot="10800000">
                <a:off x="3216519" y="2571750"/>
                <a:ext cx="1944600" cy="1569600"/>
              </a:xfrm>
              <a:prstGeom prst="round2DiagRect">
                <a:avLst>
                  <a:gd fmla="val 0" name="adj1"/>
                  <a:gd fmla="val 17764" name="adj2"/>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txBox="1"/>
              <p:nvPr/>
            </p:nvSpPr>
            <p:spPr>
              <a:xfrm>
                <a:off x="3461169" y="2814261"/>
                <a:ext cx="1451700" cy="11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Fuzzy Systems</a:t>
                </a:r>
                <a:endParaRPr b="1">
                  <a:solidFill>
                    <a:srgbClr val="FFFFFF"/>
                  </a:solidFill>
                  <a:latin typeface="Roboto"/>
                  <a:ea typeface="Roboto"/>
                  <a:cs typeface="Roboto"/>
                  <a:sym typeface="Roboto"/>
                </a:endParaRPr>
              </a:p>
              <a:p>
                <a:pPr indent="0" lvl="0" marL="0" rtl="0" algn="l">
                  <a:spcBef>
                    <a:spcPts val="0"/>
                  </a:spcBef>
                  <a:spcAft>
                    <a:spcPts val="0"/>
                  </a:spcAft>
                  <a:buNone/>
                </a:pPr>
                <a:r>
                  <a:t/>
                </a:r>
                <a:endParaRPr b="1">
                  <a:solidFill>
                    <a:srgbClr val="FFFFFF"/>
                  </a:solidFill>
                  <a:latin typeface="Roboto"/>
                  <a:ea typeface="Roboto"/>
                  <a:cs typeface="Roboto"/>
                  <a:sym typeface="Roboto"/>
                </a:endParaRPr>
              </a:p>
              <a:p>
                <a:pPr indent="0" lvl="0" marL="0" rtl="0" algn="l">
                  <a:spcBef>
                    <a:spcPts val="0"/>
                  </a:spcBef>
                  <a:spcAft>
                    <a:spcPts val="0"/>
                  </a:spcAft>
                  <a:buNone/>
                </a:pPr>
                <a:r>
                  <a:rPr lang="en" sz="1000">
                    <a:solidFill>
                      <a:srgbClr val="FFFFFF"/>
                    </a:solidFill>
                    <a:latin typeface="Roboto"/>
                    <a:ea typeface="Roboto"/>
                    <a:cs typeface="Roboto"/>
                    <a:sym typeface="Roboto"/>
                  </a:rPr>
                  <a:t>A fuzzy  system is a control system that analyzes analog input values in terms of logical variables that take on continuous values between 0 and 1, in contrast to classical or digital logic, which operates on discrete values of either 1 or 0.</a:t>
                </a:r>
                <a:endParaRPr b="1" sz="1000">
                  <a:solidFill>
                    <a:srgbClr val="FFFFFF"/>
                  </a:solidFill>
                  <a:latin typeface="Roboto"/>
                  <a:ea typeface="Roboto"/>
                  <a:cs typeface="Roboto"/>
                  <a:sym typeface="Roboto"/>
                </a:endParaRPr>
              </a:p>
            </p:txBody>
          </p:sp>
        </p:grpSp>
        <p:grpSp>
          <p:nvGrpSpPr>
            <p:cNvPr id="276" name="Google Shape;276;p23"/>
            <p:cNvGrpSpPr/>
            <p:nvPr/>
          </p:nvGrpSpPr>
          <p:grpSpPr>
            <a:xfrm>
              <a:off x="2500624" y="2373010"/>
              <a:ext cx="455159" cy="471623"/>
              <a:chOff x="3157188" y="909150"/>
              <a:chExt cx="470400" cy="470400"/>
            </a:xfrm>
          </p:grpSpPr>
          <p:sp>
            <p:nvSpPr>
              <p:cNvPr id="277" name="Google Shape;277;p23"/>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3243138" y="995100"/>
                <a:ext cx="298500" cy="298500"/>
              </a:xfrm>
              <a:prstGeom prst="mathPlus">
                <a:avLst>
                  <a:gd fmla="val 9900" name="adj1"/>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grpSp>
        <p:nvGrpSpPr>
          <p:cNvPr id="283" name="Google Shape;283;p24"/>
          <p:cNvGrpSpPr/>
          <p:nvPr/>
        </p:nvGrpSpPr>
        <p:grpSpPr>
          <a:xfrm>
            <a:off x="-28" y="-750"/>
            <a:ext cx="9143746" cy="5171800"/>
            <a:chOff x="-28" y="-750"/>
            <a:chExt cx="9143746" cy="5171800"/>
          </a:xfrm>
        </p:grpSpPr>
        <p:sp>
          <p:nvSpPr>
            <p:cNvPr id="284" name="Google Shape;284;p24"/>
            <p:cNvSpPr/>
            <p:nvPr/>
          </p:nvSpPr>
          <p:spPr>
            <a:xfrm>
              <a:off x="2607875" y="3097050"/>
              <a:ext cx="6535800" cy="1014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4"/>
            <p:cNvGrpSpPr/>
            <p:nvPr/>
          </p:nvGrpSpPr>
          <p:grpSpPr>
            <a:xfrm>
              <a:off x="-28" y="4129321"/>
              <a:ext cx="9143746" cy="1014417"/>
              <a:chOff x="1593000" y="2322568"/>
              <a:chExt cx="5958002" cy="643503"/>
            </a:xfrm>
          </p:grpSpPr>
          <p:sp>
            <p:nvSpPr>
              <p:cNvPr id="286" name="Google Shape;286;p24"/>
              <p:cNvSpPr/>
              <p:nvPr/>
            </p:nvSpPr>
            <p:spPr>
              <a:xfrm>
                <a:off x="3206102" y="2322570"/>
                <a:ext cx="43449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flipH="1">
                <a:off x="2283161" y="2322570"/>
                <a:ext cx="1074600" cy="6426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rot="-5400000">
                <a:off x="2909938" y="2427004"/>
                <a:ext cx="643349" cy="434482"/>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2342626" y="2399946"/>
                <a:ext cx="9498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950">
                    <a:solidFill>
                      <a:srgbClr val="FFFFFF"/>
                    </a:solidFill>
                    <a:latin typeface="Roboto Medium"/>
                    <a:ea typeface="Roboto Medium"/>
                    <a:cs typeface="Roboto Medium"/>
                    <a:sym typeface="Roboto Medium"/>
                  </a:rPr>
                  <a:t>Swish</a:t>
                </a:r>
                <a:endParaRPr sz="1950">
                  <a:solidFill>
                    <a:srgbClr val="FFFFFF"/>
                  </a:solidFill>
                  <a:latin typeface="Roboto"/>
                  <a:ea typeface="Roboto"/>
                  <a:cs typeface="Roboto"/>
                  <a:sym typeface="Roboto"/>
                </a:endParaRPr>
              </a:p>
            </p:txBody>
          </p:sp>
          <p:sp>
            <p:nvSpPr>
              <p:cNvPr id="290" name="Google Shape;290;p24"/>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05</a:t>
                </a:r>
                <a:endParaRPr sz="2600">
                  <a:solidFill>
                    <a:srgbClr val="FFFFFF"/>
                  </a:solidFill>
                  <a:latin typeface="Roboto Thin"/>
                  <a:ea typeface="Roboto Thin"/>
                  <a:cs typeface="Roboto Thin"/>
                  <a:sym typeface="Roboto Thin"/>
                </a:endParaRPr>
              </a:p>
            </p:txBody>
          </p:sp>
        </p:grpSp>
        <p:sp>
          <p:nvSpPr>
            <p:cNvPr id="292" name="Google Shape;292;p24"/>
            <p:cNvSpPr/>
            <p:nvPr/>
          </p:nvSpPr>
          <p:spPr>
            <a:xfrm flipH="1">
              <a:off x="1058952" y="3097075"/>
              <a:ext cx="1548900" cy="10131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4"/>
            <p:cNvGrpSpPr/>
            <p:nvPr/>
          </p:nvGrpSpPr>
          <p:grpSpPr>
            <a:xfrm>
              <a:off x="1110566" y="3096870"/>
              <a:ext cx="1813993" cy="1014186"/>
              <a:chOff x="1150422" y="3097053"/>
              <a:chExt cx="3508691" cy="1014186"/>
            </a:xfrm>
          </p:grpSpPr>
          <p:sp>
            <p:nvSpPr>
              <p:cNvPr id="294" name="Google Shape;294;p24"/>
              <p:cNvSpPr/>
              <p:nvPr/>
            </p:nvSpPr>
            <p:spPr>
              <a:xfrm rot="-5400000">
                <a:off x="3063036" y="2515162"/>
                <a:ext cx="1014186" cy="2177968"/>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1150422" y="3219039"/>
                <a:ext cx="2978392" cy="781737"/>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950">
                    <a:solidFill>
                      <a:srgbClr val="FFFFFF"/>
                    </a:solidFill>
                    <a:latin typeface="Roboto"/>
                    <a:ea typeface="Roboto"/>
                    <a:cs typeface="Roboto"/>
                    <a:sym typeface="Roboto"/>
                  </a:rPr>
                  <a:t>Leaky ReLU</a:t>
                </a:r>
                <a:endParaRPr b="1" sz="1950">
                  <a:solidFill>
                    <a:srgbClr val="FFFFFF"/>
                  </a:solidFill>
                  <a:latin typeface="Roboto"/>
                  <a:ea typeface="Roboto"/>
                  <a:cs typeface="Roboto"/>
                  <a:sym typeface="Roboto"/>
                </a:endParaRPr>
              </a:p>
            </p:txBody>
          </p:sp>
        </p:grpSp>
        <p:sp>
          <p:nvSpPr>
            <p:cNvPr id="296" name="Google Shape;296;p24"/>
            <p:cNvSpPr/>
            <p:nvPr/>
          </p:nvSpPr>
          <p:spPr>
            <a:xfrm>
              <a:off x="-28" y="3097053"/>
              <a:ext cx="1058943" cy="1012522"/>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a:off x="-28" y="3097064"/>
              <a:ext cx="1058943" cy="1012995"/>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298" name="Google Shape;298;p24"/>
            <p:cNvSpPr/>
            <p:nvPr/>
          </p:nvSpPr>
          <p:spPr>
            <a:xfrm flipH="1">
              <a:off x="1058952" y="2064750"/>
              <a:ext cx="1548900" cy="10131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28" y="2064743"/>
              <a:ext cx="1058943" cy="1012522"/>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flipH="1">
              <a:off x="1058902" y="1032500"/>
              <a:ext cx="1548900" cy="1013100"/>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p:nvPr/>
          </p:nvSpPr>
          <p:spPr>
            <a:xfrm>
              <a:off x="-28" y="1032487"/>
              <a:ext cx="1058943" cy="1012522"/>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p:nvPr/>
          </p:nvSpPr>
          <p:spPr>
            <a:xfrm>
              <a:off x="2607875" y="1032475"/>
              <a:ext cx="6535800" cy="1014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24"/>
            <p:cNvGrpSpPr/>
            <p:nvPr/>
          </p:nvGrpSpPr>
          <p:grpSpPr>
            <a:xfrm>
              <a:off x="1150470" y="1032461"/>
              <a:ext cx="1770062" cy="1014186"/>
              <a:chOff x="1150422" y="1032487"/>
              <a:chExt cx="3361302" cy="1014186"/>
            </a:xfrm>
          </p:grpSpPr>
          <p:sp>
            <p:nvSpPr>
              <p:cNvPr id="304" name="Google Shape;304;p24"/>
              <p:cNvSpPr/>
              <p:nvPr/>
            </p:nvSpPr>
            <p:spPr>
              <a:xfrm rot="-5400000">
                <a:off x="2915647" y="450595"/>
                <a:ext cx="1014186" cy="2177968"/>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4"/>
              <p:cNvSpPr/>
              <p:nvPr/>
            </p:nvSpPr>
            <p:spPr>
              <a:xfrm>
                <a:off x="1150422" y="1154473"/>
                <a:ext cx="2978392" cy="781737"/>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950">
                    <a:solidFill>
                      <a:srgbClr val="FFFFFF"/>
                    </a:solidFill>
                    <a:latin typeface="Roboto"/>
                    <a:ea typeface="Roboto"/>
                    <a:cs typeface="Roboto"/>
                    <a:sym typeface="Roboto"/>
                  </a:rPr>
                  <a:t>TanH</a:t>
                </a:r>
                <a:endParaRPr b="1" sz="1950">
                  <a:solidFill>
                    <a:srgbClr val="FFFFFF"/>
                  </a:solidFill>
                  <a:latin typeface="Roboto"/>
                  <a:ea typeface="Roboto"/>
                  <a:cs typeface="Roboto"/>
                  <a:sym typeface="Roboto"/>
                </a:endParaRPr>
              </a:p>
            </p:txBody>
          </p:sp>
        </p:grpSp>
        <p:sp>
          <p:nvSpPr>
            <p:cNvPr id="306" name="Google Shape;306;p24"/>
            <p:cNvSpPr/>
            <p:nvPr/>
          </p:nvSpPr>
          <p:spPr>
            <a:xfrm>
              <a:off x="-28" y="1032498"/>
              <a:ext cx="1058943" cy="1012995"/>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307" name="Google Shape;307;p24"/>
            <p:cNvSpPr/>
            <p:nvPr/>
          </p:nvSpPr>
          <p:spPr>
            <a:xfrm>
              <a:off x="3374826" y="1034350"/>
              <a:ext cx="2951100" cy="10125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0B7140"/>
                </a:buClr>
                <a:buSzPts val="1000"/>
                <a:buFont typeface="Roboto"/>
                <a:buChar char="●"/>
              </a:pPr>
              <a:r>
                <a:rPr b="1" lang="en" sz="1000">
                  <a:solidFill>
                    <a:srgbClr val="0B7140"/>
                  </a:solidFill>
                  <a:latin typeface="Roboto"/>
                  <a:ea typeface="Roboto"/>
                  <a:cs typeface="Roboto"/>
                  <a:sym typeface="Roboto"/>
                </a:rPr>
                <a:t>f(x) = ( e^2x - 1 ) / ( e^2x + 1 )</a:t>
              </a:r>
              <a:endParaRPr b="1" sz="1000">
                <a:solidFill>
                  <a:srgbClr val="0B7140"/>
                </a:solidFill>
                <a:latin typeface="Roboto"/>
                <a:ea typeface="Roboto"/>
                <a:cs typeface="Roboto"/>
                <a:sym typeface="Roboto"/>
              </a:endParaRPr>
            </a:p>
            <a:p>
              <a:pPr indent="-292100" lvl="0" marL="457200" rtl="0" algn="l">
                <a:lnSpc>
                  <a:spcPct val="115000"/>
                </a:lnSpc>
                <a:spcBef>
                  <a:spcPts val="0"/>
                </a:spcBef>
                <a:spcAft>
                  <a:spcPts val="0"/>
                </a:spcAft>
                <a:buClr>
                  <a:srgbClr val="0B7140"/>
                </a:buClr>
                <a:buSzPts val="1000"/>
                <a:buFont typeface="Roboto"/>
                <a:buChar char="●"/>
              </a:pPr>
              <a:r>
                <a:rPr b="1" lang="en" sz="1100">
                  <a:solidFill>
                    <a:srgbClr val="0B7140"/>
                  </a:solidFill>
                  <a:latin typeface="Roboto"/>
                  <a:ea typeface="Roboto"/>
                  <a:cs typeface="Roboto"/>
                  <a:sym typeface="Roboto"/>
                </a:rPr>
                <a:t>Output values in the range (-1 , 1)</a:t>
              </a:r>
              <a:endParaRPr b="1" sz="1000">
                <a:solidFill>
                  <a:srgbClr val="0B7140"/>
                </a:solidFill>
                <a:latin typeface="Roboto"/>
                <a:ea typeface="Roboto"/>
                <a:cs typeface="Roboto"/>
                <a:sym typeface="Roboto"/>
              </a:endParaRPr>
            </a:p>
            <a:p>
              <a:pPr indent="-292100" lvl="0" marL="457200" rtl="0" algn="l">
                <a:lnSpc>
                  <a:spcPct val="115000"/>
                </a:lnSpc>
                <a:spcBef>
                  <a:spcPts val="0"/>
                </a:spcBef>
                <a:spcAft>
                  <a:spcPts val="0"/>
                </a:spcAft>
                <a:buClr>
                  <a:srgbClr val="0B7140"/>
                </a:buClr>
                <a:buSzPts val="1000"/>
                <a:buFont typeface="Roboto"/>
                <a:buChar char="●"/>
              </a:pPr>
              <a:r>
                <a:rPr b="1" lang="en" sz="1000">
                  <a:solidFill>
                    <a:srgbClr val="0B7140"/>
                  </a:solidFill>
                  <a:latin typeface="Roboto"/>
                  <a:ea typeface="Roboto"/>
                  <a:cs typeface="Roboto"/>
                  <a:sym typeface="Roboto"/>
                </a:rPr>
                <a:t>The function is differentiable</a:t>
              </a:r>
              <a:endParaRPr b="1" sz="1000">
                <a:solidFill>
                  <a:srgbClr val="0B7140"/>
                </a:solidFill>
                <a:latin typeface="Roboto"/>
                <a:ea typeface="Roboto"/>
                <a:cs typeface="Roboto"/>
                <a:sym typeface="Roboto"/>
              </a:endParaRPr>
            </a:p>
          </p:txBody>
        </p:sp>
        <p:sp>
          <p:nvSpPr>
            <p:cNvPr id="308" name="Google Shape;308;p24"/>
            <p:cNvSpPr/>
            <p:nvPr/>
          </p:nvSpPr>
          <p:spPr>
            <a:xfrm>
              <a:off x="-28" y="205"/>
              <a:ext cx="1058943" cy="1012522"/>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4"/>
            <p:cNvSpPr/>
            <p:nvPr/>
          </p:nvSpPr>
          <p:spPr>
            <a:xfrm>
              <a:off x="2607800" y="200"/>
              <a:ext cx="6535800" cy="1014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24"/>
            <p:cNvGrpSpPr/>
            <p:nvPr/>
          </p:nvGrpSpPr>
          <p:grpSpPr>
            <a:xfrm>
              <a:off x="1058950" y="184"/>
              <a:ext cx="1861389" cy="1014186"/>
              <a:chOff x="1058954" y="205"/>
              <a:chExt cx="3452771" cy="1014186"/>
            </a:xfrm>
          </p:grpSpPr>
          <p:sp>
            <p:nvSpPr>
              <p:cNvPr id="311" name="Google Shape;311;p24"/>
              <p:cNvSpPr/>
              <p:nvPr/>
            </p:nvSpPr>
            <p:spPr>
              <a:xfrm flipH="1">
                <a:off x="1058954" y="217"/>
                <a:ext cx="2830601" cy="1012995"/>
              </a:xfrm>
              <a:prstGeom prst="rect">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4"/>
              <p:cNvSpPr/>
              <p:nvPr/>
            </p:nvSpPr>
            <p:spPr>
              <a:xfrm rot="-5400000">
                <a:off x="2915647" y="-581686"/>
                <a:ext cx="1014186" cy="2177968"/>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p:nvPr/>
            </p:nvSpPr>
            <p:spPr>
              <a:xfrm>
                <a:off x="1150422" y="122192"/>
                <a:ext cx="2978392" cy="781737"/>
              </a:xfrm>
              <a:prstGeom prst="rect">
                <a:avLst/>
              </a:prstGeom>
              <a:noFill/>
              <a:ln>
                <a:noFill/>
              </a:ln>
            </p:spPr>
            <p:txBody>
              <a:bodyPr anchorCtr="0" anchor="ctr" bIns="91425" lIns="91425" spcFirstLastPara="1" rIns="91425" wrap="square" tIns="91425">
                <a:noAutofit/>
              </a:bodyPr>
              <a:lstStyle/>
              <a:p>
                <a:pPr indent="0" lvl="0" marL="0" rtl="0" algn="l">
                  <a:lnSpc>
                    <a:spcPct val="181000"/>
                  </a:lnSpc>
                  <a:spcBef>
                    <a:spcPts val="0"/>
                  </a:spcBef>
                  <a:spcAft>
                    <a:spcPts val="0"/>
                  </a:spcAft>
                  <a:buNone/>
                </a:pPr>
                <a:r>
                  <a:t/>
                </a:r>
                <a:endParaRPr sz="1950">
                  <a:solidFill>
                    <a:srgbClr val="374970"/>
                  </a:solidFill>
                  <a:highlight>
                    <a:srgbClr val="FFFFFF"/>
                  </a:highlight>
                  <a:latin typeface="Roboto"/>
                  <a:ea typeface="Roboto"/>
                  <a:cs typeface="Roboto"/>
                  <a:sym typeface="Roboto"/>
                </a:endParaRPr>
              </a:p>
              <a:p>
                <a:pPr indent="0" lvl="0" marL="0" rtl="0" algn="l">
                  <a:lnSpc>
                    <a:spcPct val="181000"/>
                  </a:lnSpc>
                  <a:spcBef>
                    <a:spcPts val="800"/>
                  </a:spcBef>
                  <a:spcAft>
                    <a:spcPts val="0"/>
                  </a:spcAft>
                  <a:buNone/>
                </a:pPr>
                <a:r>
                  <a:rPr b="1" lang="en" sz="1950">
                    <a:solidFill>
                      <a:srgbClr val="FFFFFF"/>
                    </a:solidFill>
                    <a:latin typeface="Roboto"/>
                    <a:ea typeface="Roboto"/>
                    <a:cs typeface="Roboto"/>
                    <a:sym typeface="Roboto"/>
                  </a:rPr>
                  <a:t>Sigmoid</a:t>
                </a:r>
                <a:endParaRPr b="1" sz="1950">
                  <a:solidFill>
                    <a:srgbClr val="FFFFFF"/>
                  </a:solidFill>
                  <a:latin typeface="Roboto"/>
                  <a:ea typeface="Roboto"/>
                  <a:cs typeface="Roboto"/>
                  <a:sym typeface="Roboto"/>
                </a:endParaRPr>
              </a:p>
              <a:p>
                <a:pPr indent="0" lvl="0" marL="0" rtl="0" algn="l">
                  <a:lnSpc>
                    <a:spcPct val="115000"/>
                  </a:lnSpc>
                  <a:spcBef>
                    <a:spcPts val="800"/>
                  </a:spcBef>
                  <a:spcAft>
                    <a:spcPts val="0"/>
                  </a:spcAft>
                  <a:buNone/>
                </a:pPr>
                <a:r>
                  <a:t/>
                </a:r>
                <a:endParaRPr sz="2000">
                  <a:solidFill>
                    <a:srgbClr val="FFFFFF"/>
                  </a:solidFill>
                  <a:latin typeface="Roboto Medium"/>
                  <a:ea typeface="Roboto Medium"/>
                  <a:cs typeface="Roboto Medium"/>
                  <a:sym typeface="Roboto Medium"/>
                </a:endParaRPr>
              </a:p>
            </p:txBody>
          </p:sp>
        </p:grpSp>
        <p:sp>
          <p:nvSpPr>
            <p:cNvPr id="314" name="Google Shape;314;p24"/>
            <p:cNvSpPr/>
            <p:nvPr/>
          </p:nvSpPr>
          <p:spPr>
            <a:xfrm>
              <a:off x="-28" y="217"/>
              <a:ext cx="1058943" cy="1012995"/>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315" name="Google Shape;315;p24"/>
            <p:cNvSpPr/>
            <p:nvPr/>
          </p:nvSpPr>
          <p:spPr>
            <a:xfrm>
              <a:off x="3374825" y="1850"/>
              <a:ext cx="3075900" cy="10125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rgbClr val="0B7140"/>
                </a:buClr>
                <a:buSzPts val="1100"/>
                <a:buFont typeface="Roboto"/>
                <a:buChar char="●"/>
              </a:pPr>
              <a:r>
                <a:rPr b="1" lang="en" sz="1100">
                  <a:solidFill>
                    <a:srgbClr val="0B7140"/>
                  </a:solidFill>
                  <a:latin typeface="Roboto"/>
                  <a:ea typeface="Roboto"/>
                  <a:cs typeface="Roboto"/>
                  <a:sym typeface="Roboto"/>
                </a:rPr>
                <a:t>f(x) = e^x / ( 1+e^x )</a:t>
              </a:r>
              <a:endParaRPr b="1" sz="1100">
                <a:solidFill>
                  <a:srgbClr val="0B7140"/>
                </a:solidFill>
                <a:latin typeface="Roboto"/>
                <a:ea typeface="Roboto"/>
                <a:cs typeface="Roboto"/>
                <a:sym typeface="Roboto"/>
              </a:endParaRPr>
            </a:p>
            <a:p>
              <a:pPr indent="-298450" lvl="0" marL="457200" rtl="0" algn="l">
                <a:lnSpc>
                  <a:spcPct val="115000"/>
                </a:lnSpc>
                <a:spcBef>
                  <a:spcPts val="0"/>
                </a:spcBef>
                <a:spcAft>
                  <a:spcPts val="0"/>
                </a:spcAft>
                <a:buClr>
                  <a:srgbClr val="0B7140"/>
                </a:buClr>
                <a:buSzPts val="1100"/>
                <a:buFont typeface="Roboto"/>
                <a:buChar char="●"/>
              </a:pPr>
              <a:r>
                <a:rPr b="1" lang="en" sz="1100">
                  <a:solidFill>
                    <a:srgbClr val="0B7140"/>
                  </a:solidFill>
                  <a:latin typeface="Roboto"/>
                  <a:ea typeface="Roboto"/>
                  <a:cs typeface="Roboto"/>
                  <a:sym typeface="Roboto"/>
                </a:rPr>
                <a:t>Output values in the range (0 , 1)</a:t>
              </a:r>
              <a:endParaRPr b="1" sz="1100">
                <a:solidFill>
                  <a:srgbClr val="0B7140"/>
                </a:solidFill>
                <a:latin typeface="Roboto"/>
                <a:ea typeface="Roboto"/>
                <a:cs typeface="Roboto"/>
                <a:sym typeface="Roboto"/>
              </a:endParaRPr>
            </a:p>
            <a:p>
              <a:pPr indent="-298450" lvl="0" marL="457200" rtl="0" algn="l">
                <a:lnSpc>
                  <a:spcPct val="115000"/>
                </a:lnSpc>
                <a:spcBef>
                  <a:spcPts val="0"/>
                </a:spcBef>
                <a:spcAft>
                  <a:spcPts val="0"/>
                </a:spcAft>
                <a:buClr>
                  <a:srgbClr val="0B7140"/>
                </a:buClr>
                <a:buSzPts val="1100"/>
                <a:buFont typeface="Roboto"/>
                <a:buChar char="●"/>
              </a:pPr>
              <a:r>
                <a:rPr b="1" lang="en" sz="1100">
                  <a:solidFill>
                    <a:srgbClr val="0B7140"/>
                  </a:solidFill>
                  <a:latin typeface="Roboto"/>
                  <a:ea typeface="Roboto"/>
                  <a:cs typeface="Roboto"/>
                  <a:sym typeface="Roboto"/>
                </a:rPr>
                <a:t>Vanishing gradient</a:t>
              </a:r>
              <a:endParaRPr b="1" sz="1100">
                <a:solidFill>
                  <a:srgbClr val="0B7140"/>
                </a:solidFill>
                <a:latin typeface="Roboto"/>
                <a:ea typeface="Roboto"/>
                <a:cs typeface="Roboto"/>
                <a:sym typeface="Roboto"/>
              </a:endParaRPr>
            </a:p>
          </p:txBody>
        </p:sp>
        <p:sp>
          <p:nvSpPr>
            <p:cNvPr id="316" name="Google Shape;316;p24"/>
            <p:cNvSpPr txBox="1"/>
            <p:nvPr/>
          </p:nvSpPr>
          <p:spPr>
            <a:xfrm>
              <a:off x="6249650" y="-750"/>
              <a:ext cx="2347200" cy="101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100">
                <a:solidFill>
                  <a:srgbClr val="0B7140"/>
                </a:solidFill>
                <a:latin typeface="Roboto"/>
                <a:ea typeface="Roboto"/>
                <a:cs typeface="Roboto"/>
                <a:sym typeface="Roboto"/>
              </a:endParaRPr>
            </a:p>
            <a:p>
              <a:pPr indent="-298450" lvl="0" marL="457200" rtl="0" algn="l">
                <a:lnSpc>
                  <a:spcPct val="115000"/>
                </a:lnSpc>
                <a:spcBef>
                  <a:spcPts val="0"/>
                </a:spcBef>
                <a:spcAft>
                  <a:spcPts val="0"/>
                </a:spcAft>
                <a:buClr>
                  <a:srgbClr val="0B7140"/>
                </a:buClr>
                <a:buSzPts val="1100"/>
                <a:buFont typeface="Roboto"/>
                <a:buChar char="●"/>
              </a:pPr>
              <a:r>
                <a:rPr b="1" lang="en" sz="1100">
                  <a:solidFill>
                    <a:srgbClr val="0B7140"/>
                  </a:solidFill>
                  <a:latin typeface="Roboto"/>
                  <a:ea typeface="Roboto"/>
                  <a:cs typeface="Roboto"/>
                  <a:sym typeface="Roboto"/>
                </a:rPr>
                <a:t>Outputs not zero centered</a:t>
              </a:r>
              <a:endParaRPr b="1" sz="1000">
                <a:solidFill>
                  <a:srgbClr val="155B54"/>
                </a:solidFill>
                <a:latin typeface="Roboto"/>
                <a:ea typeface="Roboto"/>
                <a:cs typeface="Roboto"/>
                <a:sym typeface="Roboto"/>
              </a:endParaRPr>
            </a:p>
            <a:p>
              <a:pPr indent="-292100" lvl="0" marL="457200" rtl="0" algn="l">
                <a:spcBef>
                  <a:spcPts val="0"/>
                </a:spcBef>
                <a:spcAft>
                  <a:spcPts val="0"/>
                </a:spcAft>
                <a:buClr>
                  <a:srgbClr val="155B54"/>
                </a:buClr>
                <a:buSzPts val="1000"/>
                <a:buFont typeface="Roboto"/>
                <a:buChar char="●"/>
              </a:pPr>
              <a:r>
                <a:rPr b="1" lang="en" sz="1000">
                  <a:solidFill>
                    <a:srgbClr val="155B54"/>
                  </a:solidFill>
                  <a:latin typeface="Roboto"/>
                  <a:ea typeface="Roboto"/>
                  <a:cs typeface="Roboto"/>
                  <a:sym typeface="Roboto"/>
                </a:rPr>
                <a:t>Computationally expensive</a:t>
              </a:r>
              <a:endParaRPr b="1" sz="1100">
                <a:solidFill>
                  <a:srgbClr val="0B7140"/>
                </a:solidFill>
                <a:latin typeface="Roboto"/>
                <a:ea typeface="Roboto"/>
                <a:cs typeface="Roboto"/>
                <a:sym typeface="Roboto"/>
              </a:endParaRPr>
            </a:p>
            <a:p>
              <a:pPr indent="-298450" lvl="0" marL="457200" rtl="0" algn="l">
                <a:lnSpc>
                  <a:spcPct val="115000"/>
                </a:lnSpc>
                <a:spcBef>
                  <a:spcPts val="0"/>
                </a:spcBef>
                <a:spcAft>
                  <a:spcPts val="0"/>
                </a:spcAft>
                <a:buClr>
                  <a:srgbClr val="0B7140"/>
                </a:buClr>
                <a:buSzPts val="1100"/>
                <a:buFont typeface="Roboto"/>
                <a:buChar char="●"/>
              </a:pPr>
              <a:r>
                <a:rPr b="1" lang="en" sz="1100">
                  <a:solidFill>
                    <a:srgbClr val="0B7140"/>
                  </a:solidFill>
                  <a:latin typeface="Roboto"/>
                  <a:ea typeface="Roboto"/>
                  <a:cs typeface="Roboto"/>
                  <a:sym typeface="Roboto"/>
                </a:rPr>
                <a:t>Smooth gradient</a:t>
              </a:r>
              <a:endParaRPr b="1" sz="1000">
                <a:solidFill>
                  <a:srgbClr val="155B54"/>
                </a:solidFill>
                <a:latin typeface="Roboto"/>
                <a:ea typeface="Roboto"/>
                <a:cs typeface="Roboto"/>
                <a:sym typeface="Roboto"/>
              </a:endParaRPr>
            </a:p>
          </p:txBody>
        </p:sp>
        <p:sp>
          <p:nvSpPr>
            <p:cNvPr id="317" name="Google Shape;317;p24"/>
            <p:cNvSpPr/>
            <p:nvPr/>
          </p:nvSpPr>
          <p:spPr>
            <a:xfrm>
              <a:off x="6270425" y="1034350"/>
              <a:ext cx="2802900" cy="10125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0B7140"/>
                </a:buClr>
                <a:buSzPts val="1000"/>
                <a:buFont typeface="Roboto"/>
                <a:buChar char="●"/>
              </a:pPr>
              <a:r>
                <a:rPr b="1" lang="en" sz="1000">
                  <a:solidFill>
                    <a:srgbClr val="0B7140"/>
                  </a:solidFill>
                  <a:latin typeface="Roboto"/>
                  <a:ea typeface="Roboto"/>
                  <a:cs typeface="Roboto"/>
                  <a:sym typeface="Roboto"/>
                </a:rPr>
                <a:t>M</a:t>
              </a:r>
              <a:r>
                <a:rPr b="1" lang="en" sz="1000">
                  <a:solidFill>
                    <a:srgbClr val="0B7140"/>
                  </a:solidFill>
                  <a:latin typeface="Roboto"/>
                  <a:ea typeface="Roboto"/>
                  <a:cs typeface="Roboto"/>
                  <a:sym typeface="Roboto"/>
                </a:rPr>
                <a:t>ainly u</a:t>
              </a:r>
              <a:r>
                <a:rPr b="1" lang="en" sz="1000">
                  <a:solidFill>
                    <a:srgbClr val="0B7140"/>
                  </a:solidFill>
                  <a:latin typeface="Roboto"/>
                  <a:ea typeface="Roboto"/>
                  <a:cs typeface="Roboto"/>
                  <a:sym typeface="Roboto"/>
                </a:rPr>
                <a:t>sed classification between two classes</a:t>
              </a:r>
              <a:endParaRPr b="1" sz="1000">
                <a:solidFill>
                  <a:srgbClr val="0B7140"/>
                </a:solidFill>
                <a:latin typeface="Roboto"/>
                <a:ea typeface="Roboto"/>
                <a:cs typeface="Roboto"/>
                <a:sym typeface="Roboto"/>
              </a:endParaRPr>
            </a:p>
            <a:p>
              <a:pPr indent="-292100" lvl="0" marL="457200" rtl="0" algn="l">
                <a:lnSpc>
                  <a:spcPct val="115000"/>
                </a:lnSpc>
                <a:spcBef>
                  <a:spcPts val="0"/>
                </a:spcBef>
                <a:spcAft>
                  <a:spcPts val="0"/>
                </a:spcAft>
                <a:buClr>
                  <a:srgbClr val="0B7140"/>
                </a:buClr>
                <a:buSzPts val="1000"/>
                <a:buFont typeface="Roboto"/>
                <a:buChar char="●"/>
              </a:pPr>
              <a:r>
                <a:rPr b="1" lang="en" sz="1000">
                  <a:solidFill>
                    <a:srgbClr val="0B7140"/>
                  </a:solidFill>
                  <a:latin typeface="Roboto"/>
                  <a:ea typeface="Roboto"/>
                  <a:cs typeface="Roboto"/>
                  <a:sym typeface="Roboto"/>
                </a:rPr>
                <a:t>Computationally expensive</a:t>
              </a:r>
              <a:endParaRPr b="1" sz="1000">
                <a:solidFill>
                  <a:srgbClr val="0B7140"/>
                </a:solidFill>
                <a:latin typeface="Roboto"/>
                <a:ea typeface="Roboto"/>
                <a:cs typeface="Roboto"/>
                <a:sym typeface="Roboto"/>
              </a:endParaRPr>
            </a:p>
          </p:txBody>
        </p:sp>
        <p:sp>
          <p:nvSpPr>
            <p:cNvPr id="318" name="Google Shape;318;p24"/>
            <p:cNvSpPr/>
            <p:nvPr/>
          </p:nvSpPr>
          <p:spPr>
            <a:xfrm>
              <a:off x="3374826" y="3091750"/>
              <a:ext cx="2951100" cy="10125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0B7140"/>
                </a:buClr>
                <a:buSzPts val="1000"/>
                <a:buFont typeface="Roboto"/>
                <a:buChar char="●"/>
              </a:pPr>
              <a:r>
                <a:rPr b="1" lang="en" sz="1000">
                  <a:solidFill>
                    <a:srgbClr val="0B7140"/>
                  </a:solidFill>
                  <a:latin typeface="Roboto"/>
                  <a:ea typeface="Roboto"/>
                  <a:cs typeface="Roboto"/>
                  <a:sym typeface="Roboto"/>
                </a:rPr>
                <a:t>f(x) = x if x &gt;0 or ax if x &lt;= 0</a:t>
              </a:r>
              <a:endParaRPr b="1" sz="1000">
                <a:solidFill>
                  <a:srgbClr val="0B7140"/>
                </a:solidFill>
                <a:latin typeface="Roboto"/>
                <a:ea typeface="Roboto"/>
                <a:cs typeface="Roboto"/>
                <a:sym typeface="Roboto"/>
              </a:endParaRPr>
            </a:p>
            <a:p>
              <a:pPr indent="-292100" lvl="0" marL="457200" rtl="0" algn="l">
                <a:lnSpc>
                  <a:spcPct val="115000"/>
                </a:lnSpc>
                <a:spcBef>
                  <a:spcPts val="0"/>
                </a:spcBef>
                <a:spcAft>
                  <a:spcPts val="0"/>
                </a:spcAft>
                <a:buClr>
                  <a:srgbClr val="0B7140"/>
                </a:buClr>
                <a:buSzPts val="1000"/>
                <a:buFont typeface="Roboto"/>
                <a:buChar char="●"/>
              </a:pPr>
              <a:r>
                <a:rPr b="1" lang="en" sz="1000">
                  <a:solidFill>
                    <a:srgbClr val="0B7140"/>
                  </a:solidFill>
                  <a:latin typeface="Roboto"/>
                  <a:ea typeface="Roboto"/>
                  <a:cs typeface="Roboto"/>
                  <a:sym typeface="Roboto"/>
                </a:rPr>
                <a:t>Output in the range (-infinity , infinity)</a:t>
              </a:r>
              <a:endParaRPr b="1" sz="1000">
                <a:solidFill>
                  <a:srgbClr val="0B7140"/>
                </a:solidFill>
                <a:latin typeface="Roboto"/>
                <a:ea typeface="Roboto"/>
                <a:cs typeface="Roboto"/>
                <a:sym typeface="Roboto"/>
              </a:endParaRPr>
            </a:p>
            <a:p>
              <a:pPr indent="-292100" lvl="0" marL="457200" rtl="0" algn="l">
                <a:lnSpc>
                  <a:spcPct val="115000"/>
                </a:lnSpc>
                <a:spcBef>
                  <a:spcPts val="0"/>
                </a:spcBef>
                <a:spcAft>
                  <a:spcPts val="0"/>
                </a:spcAft>
                <a:buClr>
                  <a:srgbClr val="0B7140"/>
                </a:buClr>
                <a:buSzPts val="1000"/>
                <a:buFont typeface="Roboto"/>
                <a:buChar char="●"/>
              </a:pPr>
              <a:r>
                <a:rPr b="1" lang="en" sz="1000">
                  <a:solidFill>
                    <a:srgbClr val="0B7140"/>
                  </a:solidFill>
                  <a:latin typeface="Roboto"/>
                  <a:ea typeface="Roboto"/>
                  <a:cs typeface="Roboto"/>
                  <a:sym typeface="Roboto"/>
                </a:rPr>
                <a:t>Prevents dying ReLU problem</a:t>
              </a:r>
              <a:endParaRPr b="1" sz="1000">
                <a:solidFill>
                  <a:srgbClr val="0B7140"/>
                </a:solidFill>
                <a:latin typeface="Roboto"/>
                <a:ea typeface="Roboto"/>
                <a:cs typeface="Roboto"/>
                <a:sym typeface="Roboto"/>
              </a:endParaRPr>
            </a:p>
          </p:txBody>
        </p:sp>
        <p:sp>
          <p:nvSpPr>
            <p:cNvPr id="319" name="Google Shape;319;p24"/>
            <p:cNvSpPr/>
            <p:nvPr/>
          </p:nvSpPr>
          <p:spPr>
            <a:xfrm>
              <a:off x="3374826" y="4158550"/>
              <a:ext cx="2951100" cy="10125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0B7140"/>
                </a:buClr>
                <a:buSzPts val="1000"/>
                <a:buFont typeface="Roboto"/>
                <a:buChar char="●"/>
              </a:pPr>
              <a:r>
                <a:rPr b="1" lang="en" sz="1000">
                  <a:solidFill>
                    <a:srgbClr val="0B7140"/>
                  </a:solidFill>
                  <a:latin typeface="Roboto"/>
                  <a:ea typeface="Roboto"/>
                  <a:cs typeface="Roboto"/>
                  <a:sym typeface="Roboto"/>
                </a:rPr>
                <a:t>f(x) = x*sigmoid(x)</a:t>
              </a:r>
              <a:endParaRPr b="1" sz="1000">
                <a:solidFill>
                  <a:srgbClr val="0B7140"/>
                </a:solidFill>
                <a:latin typeface="Roboto"/>
                <a:ea typeface="Roboto"/>
                <a:cs typeface="Roboto"/>
                <a:sym typeface="Roboto"/>
              </a:endParaRPr>
            </a:p>
            <a:p>
              <a:pPr indent="-292100" lvl="0" marL="457200" rtl="0" algn="l">
                <a:lnSpc>
                  <a:spcPct val="115000"/>
                </a:lnSpc>
                <a:spcBef>
                  <a:spcPts val="0"/>
                </a:spcBef>
                <a:spcAft>
                  <a:spcPts val="0"/>
                </a:spcAft>
                <a:buClr>
                  <a:srgbClr val="0B7140"/>
                </a:buClr>
                <a:buSzPts val="1000"/>
                <a:buFont typeface="Roboto"/>
                <a:buChar char="●"/>
              </a:pPr>
              <a:r>
                <a:rPr b="1" lang="en" sz="1000">
                  <a:solidFill>
                    <a:srgbClr val="0B7140"/>
                  </a:solidFill>
                  <a:latin typeface="Roboto"/>
                  <a:ea typeface="Roboto"/>
                  <a:cs typeface="Roboto"/>
                  <a:sym typeface="Roboto"/>
                </a:rPr>
                <a:t>Invented by Google brain team</a:t>
              </a:r>
              <a:endParaRPr b="1" sz="1000">
                <a:solidFill>
                  <a:srgbClr val="0B7140"/>
                </a:solidFill>
                <a:latin typeface="Roboto"/>
                <a:ea typeface="Roboto"/>
                <a:cs typeface="Roboto"/>
                <a:sym typeface="Roboto"/>
              </a:endParaRPr>
            </a:p>
            <a:p>
              <a:pPr indent="-292100" lvl="0" marL="457200" rtl="0" algn="l">
                <a:lnSpc>
                  <a:spcPct val="115000"/>
                </a:lnSpc>
                <a:spcBef>
                  <a:spcPts val="0"/>
                </a:spcBef>
                <a:spcAft>
                  <a:spcPts val="0"/>
                </a:spcAft>
                <a:buClr>
                  <a:srgbClr val="0B7140"/>
                </a:buClr>
                <a:buSzPts val="1000"/>
                <a:buFont typeface="Roboto"/>
                <a:buChar char="●"/>
              </a:pPr>
              <a:r>
                <a:rPr b="1" lang="en" sz="1000">
                  <a:solidFill>
                    <a:srgbClr val="0B7140"/>
                  </a:solidFill>
                  <a:latin typeface="Roboto"/>
                  <a:ea typeface="Roboto"/>
                  <a:cs typeface="Roboto"/>
                  <a:sym typeface="Roboto"/>
                </a:rPr>
                <a:t>Maintains gradient below zero</a:t>
              </a:r>
              <a:endParaRPr b="1" sz="1000">
                <a:solidFill>
                  <a:srgbClr val="0B7140"/>
                </a:solidFill>
                <a:latin typeface="Roboto"/>
                <a:ea typeface="Roboto"/>
                <a:cs typeface="Roboto"/>
                <a:sym typeface="Roboto"/>
              </a:endParaRPr>
            </a:p>
          </p:txBody>
        </p:sp>
        <p:sp>
          <p:nvSpPr>
            <p:cNvPr id="320" name="Google Shape;320;p24"/>
            <p:cNvSpPr/>
            <p:nvPr/>
          </p:nvSpPr>
          <p:spPr>
            <a:xfrm>
              <a:off x="6270425" y="3091750"/>
              <a:ext cx="2802900" cy="10125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0B7140"/>
                </a:buClr>
                <a:buSzPts val="1000"/>
                <a:buFont typeface="Roboto"/>
                <a:buChar char="●"/>
              </a:pPr>
              <a:r>
                <a:rPr b="1" lang="en" sz="1000">
                  <a:solidFill>
                    <a:srgbClr val="0B7140"/>
                  </a:solidFill>
                  <a:latin typeface="Roboto"/>
                  <a:ea typeface="Roboto"/>
                  <a:cs typeface="Roboto"/>
                  <a:sym typeface="Roboto"/>
                </a:rPr>
                <a:t>Results not consistent </a:t>
              </a:r>
              <a:endParaRPr b="1" sz="1000">
                <a:solidFill>
                  <a:srgbClr val="0B7140"/>
                </a:solidFill>
                <a:latin typeface="Roboto"/>
                <a:ea typeface="Roboto"/>
                <a:cs typeface="Roboto"/>
                <a:sym typeface="Roboto"/>
              </a:endParaRPr>
            </a:p>
            <a:p>
              <a:pPr indent="0" lvl="0" marL="457200" rtl="0" algn="l">
                <a:lnSpc>
                  <a:spcPct val="115000"/>
                </a:lnSpc>
                <a:spcBef>
                  <a:spcPts val="0"/>
                </a:spcBef>
                <a:spcAft>
                  <a:spcPts val="0"/>
                </a:spcAft>
                <a:buNone/>
              </a:pPr>
              <a:r>
                <a:t/>
              </a:r>
              <a:endParaRPr b="1" sz="1000">
                <a:solidFill>
                  <a:srgbClr val="0B7140"/>
                </a:solidFill>
                <a:latin typeface="Roboto"/>
                <a:ea typeface="Roboto"/>
                <a:cs typeface="Roboto"/>
                <a:sym typeface="Roboto"/>
              </a:endParaRPr>
            </a:p>
          </p:txBody>
        </p:sp>
        <p:sp>
          <p:nvSpPr>
            <p:cNvPr id="321" name="Google Shape;321;p24"/>
            <p:cNvSpPr/>
            <p:nvPr/>
          </p:nvSpPr>
          <p:spPr>
            <a:xfrm>
              <a:off x="6270425" y="4158550"/>
              <a:ext cx="2873100" cy="10125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0B7140"/>
                </a:buClr>
                <a:buSzPts val="1000"/>
                <a:buFont typeface="Roboto"/>
                <a:buChar char="●"/>
              </a:pPr>
              <a:r>
                <a:rPr b="1" lang="en" sz="1000">
                  <a:solidFill>
                    <a:srgbClr val="0B7140"/>
                  </a:solidFill>
                  <a:latin typeface="Roboto"/>
                  <a:ea typeface="Roboto"/>
                  <a:cs typeface="Roboto"/>
                  <a:sym typeface="Roboto"/>
                </a:rPr>
                <a:t>Used in deep Neural-N</a:t>
              </a:r>
              <a:r>
                <a:rPr b="1" lang="en" sz="1000">
                  <a:solidFill>
                    <a:srgbClr val="0B7140"/>
                  </a:solidFill>
                  <a:latin typeface="Roboto"/>
                  <a:ea typeface="Roboto"/>
                  <a:cs typeface="Roboto"/>
                  <a:sym typeface="Roboto"/>
                </a:rPr>
                <a:t>etworks</a:t>
              </a:r>
              <a:endParaRPr b="1" sz="1000">
                <a:solidFill>
                  <a:srgbClr val="0B7140"/>
                </a:solidFill>
                <a:latin typeface="Roboto"/>
                <a:ea typeface="Roboto"/>
                <a:cs typeface="Roboto"/>
                <a:sym typeface="Roboto"/>
              </a:endParaRPr>
            </a:p>
            <a:p>
              <a:pPr indent="-292100" lvl="0" marL="457200" rtl="0" algn="l">
                <a:lnSpc>
                  <a:spcPct val="115000"/>
                </a:lnSpc>
                <a:spcBef>
                  <a:spcPts val="0"/>
                </a:spcBef>
                <a:spcAft>
                  <a:spcPts val="0"/>
                </a:spcAft>
                <a:buClr>
                  <a:srgbClr val="0B7140"/>
                </a:buClr>
                <a:buSzPts val="1000"/>
                <a:buFont typeface="Roboto"/>
                <a:buChar char="●"/>
              </a:pPr>
              <a:r>
                <a:rPr b="1" lang="en" sz="1000">
                  <a:solidFill>
                    <a:srgbClr val="0B7140"/>
                  </a:solidFill>
                  <a:latin typeface="Roboto"/>
                  <a:ea typeface="Roboto"/>
                  <a:cs typeface="Roboto"/>
                  <a:sym typeface="Roboto"/>
                </a:rPr>
                <a:t>0.6% to 0.9% more accurate than ReLU </a:t>
              </a:r>
              <a:endParaRPr b="1" sz="1000">
                <a:solidFill>
                  <a:srgbClr val="0B7140"/>
                </a:solidFill>
                <a:latin typeface="Roboto"/>
                <a:ea typeface="Roboto"/>
                <a:cs typeface="Roboto"/>
                <a:sym typeface="Roboto"/>
              </a:endParaRPr>
            </a:p>
            <a:p>
              <a:pPr indent="-292100" lvl="0" marL="457200" rtl="0" algn="l">
                <a:lnSpc>
                  <a:spcPct val="115000"/>
                </a:lnSpc>
                <a:spcBef>
                  <a:spcPts val="0"/>
                </a:spcBef>
                <a:spcAft>
                  <a:spcPts val="0"/>
                </a:spcAft>
                <a:buClr>
                  <a:srgbClr val="0B7140"/>
                </a:buClr>
                <a:buSzPts val="1000"/>
                <a:buFont typeface="Roboto"/>
                <a:buChar char="●"/>
              </a:pPr>
              <a:r>
                <a:rPr b="1" lang="en" sz="1000">
                  <a:solidFill>
                    <a:srgbClr val="0B7140"/>
                  </a:solidFill>
                  <a:latin typeface="Roboto"/>
                  <a:ea typeface="Roboto"/>
                  <a:cs typeface="Roboto"/>
                  <a:sym typeface="Roboto"/>
                </a:rPr>
                <a:t>Smooth gradient</a:t>
              </a:r>
              <a:endParaRPr b="1" sz="1000">
                <a:solidFill>
                  <a:srgbClr val="0B7140"/>
                </a:solidFill>
                <a:latin typeface="Roboto"/>
                <a:ea typeface="Roboto"/>
                <a:cs typeface="Roboto"/>
                <a:sym typeface="Roboto"/>
              </a:endParaRPr>
            </a:p>
          </p:txBody>
        </p:sp>
        <p:sp>
          <p:nvSpPr>
            <p:cNvPr id="322" name="Google Shape;322;p24"/>
            <p:cNvSpPr/>
            <p:nvPr/>
          </p:nvSpPr>
          <p:spPr>
            <a:xfrm>
              <a:off x="2607875" y="2064788"/>
              <a:ext cx="6535800" cy="1014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rot="-5400000">
              <a:off x="1849900" y="2020575"/>
              <a:ext cx="1014175" cy="1102525"/>
            </a:xfrm>
            <a:prstGeom prst="flowChartOffpageConnector">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a:off x="-28" y="2064754"/>
              <a:ext cx="1059000" cy="1013100"/>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325" name="Google Shape;325;p24"/>
            <p:cNvSpPr/>
            <p:nvPr/>
          </p:nvSpPr>
          <p:spPr>
            <a:xfrm>
              <a:off x="1150424" y="2186735"/>
              <a:ext cx="1649400" cy="78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950">
                  <a:solidFill>
                    <a:srgbClr val="FFFFFF"/>
                  </a:solidFill>
                  <a:latin typeface="Roboto"/>
                  <a:ea typeface="Roboto"/>
                  <a:cs typeface="Roboto"/>
                  <a:sym typeface="Roboto"/>
                </a:rPr>
                <a:t>ReLU</a:t>
              </a:r>
              <a:endParaRPr b="1" sz="1950">
                <a:solidFill>
                  <a:srgbClr val="FFFFFF"/>
                </a:solidFill>
                <a:latin typeface="Roboto"/>
                <a:ea typeface="Roboto"/>
                <a:cs typeface="Roboto"/>
                <a:sym typeface="Roboto"/>
              </a:endParaRPr>
            </a:p>
          </p:txBody>
        </p:sp>
        <p:grpSp>
          <p:nvGrpSpPr>
            <p:cNvPr id="326" name="Google Shape;326;p24"/>
            <p:cNvGrpSpPr/>
            <p:nvPr/>
          </p:nvGrpSpPr>
          <p:grpSpPr>
            <a:xfrm>
              <a:off x="3374826" y="2101150"/>
              <a:ext cx="5698499" cy="1012500"/>
              <a:chOff x="3374826" y="2101150"/>
              <a:chExt cx="5698499" cy="1012500"/>
            </a:xfrm>
          </p:grpSpPr>
          <p:sp>
            <p:nvSpPr>
              <p:cNvPr id="327" name="Google Shape;327;p24"/>
              <p:cNvSpPr/>
              <p:nvPr/>
            </p:nvSpPr>
            <p:spPr>
              <a:xfrm>
                <a:off x="3374826" y="2101150"/>
                <a:ext cx="2951100" cy="10125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0B7140"/>
                  </a:buClr>
                  <a:buSzPts val="1000"/>
                  <a:buFont typeface="Roboto"/>
                  <a:buChar char="●"/>
                </a:pPr>
                <a:r>
                  <a:rPr b="1" lang="en" sz="1000">
                    <a:solidFill>
                      <a:srgbClr val="0B7140"/>
                    </a:solidFill>
                    <a:latin typeface="Roboto"/>
                    <a:ea typeface="Roboto"/>
                    <a:cs typeface="Roboto"/>
                    <a:sym typeface="Roboto"/>
                  </a:rPr>
                  <a:t>f(x) = max(0,x)</a:t>
                </a:r>
                <a:r>
                  <a:rPr b="1" lang="en" sz="1000">
                    <a:solidFill>
                      <a:srgbClr val="0B7140"/>
                    </a:solidFill>
                    <a:latin typeface="Roboto"/>
                    <a:ea typeface="Roboto"/>
                    <a:cs typeface="Roboto"/>
                    <a:sym typeface="Roboto"/>
                  </a:rPr>
                  <a:t> </a:t>
                </a:r>
                <a:endParaRPr b="1" sz="1000">
                  <a:solidFill>
                    <a:srgbClr val="0B7140"/>
                  </a:solidFill>
                  <a:latin typeface="Roboto"/>
                  <a:ea typeface="Roboto"/>
                  <a:cs typeface="Roboto"/>
                  <a:sym typeface="Roboto"/>
                </a:endParaRPr>
              </a:p>
              <a:p>
                <a:pPr indent="-292100" lvl="0" marL="457200" rtl="0" algn="l">
                  <a:lnSpc>
                    <a:spcPct val="115000"/>
                  </a:lnSpc>
                  <a:spcBef>
                    <a:spcPts val="0"/>
                  </a:spcBef>
                  <a:spcAft>
                    <a:spcPts val="0"/>
                  </a:spcAft>
                  <a:buClr>
                    <a:srgbClr val="0B7140"/>
                  </a:buClr>
                  <a:buSzPts val="1000"/>
                  <a:buFont typeface="Roboto"/>
                  <a:buChar char="●"/>
                </a:pPr>
                <a:r>
                  <a:rPr b="1" lang="en" sz="1000">
                    <a:solidFill>
                      <a:srgbClr val="0B7140"/>
                    </a:solidFill>
                    <a:latin typeface="Roboto"/>
                    <a:ea typeface="Roboto"/>
                    <a:cs typeface="Roboto"/>
                    <a:sym typeface="Roboto"/>
                  </a:rPr>
                  <a:t>Computationally efficient</a:t>
                </a:r>
                <a:endParaRPr b="1" sz="1000">
                  <a:solidFill>
                    <a:srgbClr val="0B7140"/>
                  </a:solidFill>
                  <a:latin typeface="Roboto"/>
                  <a:ea typeface="Roboto"/>
                  <a:cs typeface="Roboto"/>
                  <a:sym typeface="Roboto"/>
                </a:endParaRPr>
              </a:p>
              <a:p>
                <a:pPr indent="-292100" lvl="0" marL="457200" rtl="0" algn="l">
                  <a:lnSpc>
                    <a:spcPct val="115000"/>
                  </a:lnSpc>
                  <a:spcBef>
                    <a:spcPts val="0"/>
                  </a:spcBef>
                  <a:spcAft>
                    <a:spcPts val="0"/>
                  </a:spcAft>
                  <a:buClr>
                    <a:srgbClr val="0B7140"/>
                  </a:buClr>
                  <a:buSzPts val="1000"/>
                  <a:buFont typeface="Roboto"/>
                  <a:buChar char="●"/>
                </a:pPr>
                <a:r>
                  <a:rPr b="1" lang="en" sz="1000">
                    <a:solidFill>
                      <a:srgbClr val="0B7140"/>
                    </a:solidFill>
                    <a:latin typeface="Roboto"/>
                    <a:ea typeface="Roboto"/>
                    <a:cs typeface="Roboto"/>
                    <a:sym typeface="Roboto"/>
                  </a:rPr>
                  <a:t>Output values in the range [0 , infinity) </a:t>
                </a:r>
                <a:endParaRPr b="1" sz="1000">
                  <a:solidFill>
                    <a:srgbClr val="0B7140"/>
                  </a:solidFill>
                  <a:latin typeface="Roboto"/>
                  <a:ea typeface="Roboto"/>
                  <a:cs typeface="Roboto"/>
                  <a:sym typeface="Roboto"/>
                </a:endParaRPr>
              </a:p>
            </p:txBody>
          </p:sp>
          <p:sp>
            <p:nvSpPr>
              <p:cNvPr id="328" name="Google Shape;328;p24"/>
              <p:cNvSpPr/>
              <p:nvPr/>
            </p:nvSpPr>
            <p:spPr>
              <a:xfrm>
                <a:off x="6270425" y="2101150"/>
                <a:ext cx="2802900" cy="10125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0B7140"/>
                  </a:buClr>
                  <a:buSzPts val="1000"/>
                  <a:buFont typeface="Roboto"/>
                  <a:buChar char="●"/>
                </a:pPr>
                <a:r>
                  <a:rPr b="1" lang="en" sz="1000">
                    <a:solidFill>
                      <a:srgbClr val="0B7140"/>
                    </a:solidFill>
                    <a:latin typeface="Roboto"/>
                    <a:ea typeface="Roboto"/>
                    <a:cs typeface="Roboto"/>
                    <a:sym typeface="Roboto"/>
                  </a:rPr>
                  <a:t>Computationally efficient</a:t>
                </a:r>
                <a:endParaRPr b="1" sz="1000">
                  <a:solidFill>
                    <a:srgbClr val="0B7140"/>
                  </a:solidFill>
                  <a:latin typeface="Roboto"/>
                  <a:ea typeface="Roboto"/>
                  <a:cs typeface="Roboto"/>
                  <a:sym typeface="Roboto"/>
                </a:endParaRPr>
              </a:p>
              <a:p>
                <a:pPr indent="-292100" lvl="0" marL="457200" rtl="0" algn="l">
                  <a:lnSpc>
                    <a:spcPct val="115000"/>
                  </a:lnSpc>
                  <a:spcBef>
                    <a:spcPts val="0"/>
                  </a:spcBef>
                  <a:spcAft>
                    <a:spcPts val="0"/>
                  </a:spcAft>
                  <a:buClr>
                    <a:srgbClr val="0B7140"/>
                  </a:buClr>
                  <a:buSzPts val="1000"/>
                  <a:buFont typeface="Roboto"/>
                  <a:buChar char="●"/>
                </a:pPr>
                <a:r>
                  <a:rPr b="1" lang="en" sz="1000">
                    <a:solidFill>
                      <a:srgbClr val="0B7140"/>
                    </a:solidFill>
                    <a:latin typeface="Roboto"/>
                    <a:ea typeface="Roboto"/>
                    <a:cs typeface="Roboto"/>
                    <a:sym typeface="Roboto"/>
                  </a:rPr>
                  <a:t>Dying ReLU problem</a:t>
                </a:r>
                <a:endParaRPr b="1" sz="1000">
                  <a:solidFill>
                    <a:srgbClr val="0B7140"/>
                  </a:solidFill>
                  <a:latin typeface="Roboto"/>
                  <a:ea typeface="Roboto"/>
                  <a:cs typeface="Roboto"/>
                  <a:sym typeface="Roboto"/>
                </a:endParaRPr>
              </a:p>
              <a:p>
                <a:pPr indent="-292100" lvl="0" marL="457200" rtl="0" algn="l">
                  <a:lnSpc>
                    <a:spcPct val="115000"/>
                  </a:lnSpc>
                  <a:spcBef>
                    <a:spcPts val="0"/>
                  </a:spcBef>
                  <a:spcAft>
                    <a:spcPts val="0"/>
                  </a:spcAft>
                  <a:buClr>
                    <a:srgbClr val="0B7140"/>
                  </a:buClr>
                  <a:buSzPts val="1000"/>
                  <a:buFont typeface="Roboto"/>
                  <a:buChar char="●"/>
                </a:pPr>
                <a:r>
                  <a:rPr b="1" lang="en" sz="1000">
                    <a:solidFill>
                      <a:srgbClr val="0B7140"/>
                    </a:solidFill>
                    <a:latin typeface="Roboto"/>
                    <a:ea typeface="Roboto"/>
                    <a:cs typeface="Roboto"/>
                    <a:sym typeface="Roboto"/>
                  </a:rPr>
                  <a:t>Used along with Softmax</a:t>
                </a:r>
                <a:endParaRPr b="1" sz="1000">
                  <a:solidFill>
                    <a:srgbClr val="0B7140"/>
                  </a:solidFill>
                  <a:latin typeface="Roboto"/>
                  <a:ea typeface="Roboto"/>
                  <a:cs typeface="Roboto"/>
                  <a:sym typeface="Roboto"/>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25"/>
          <p:cNvSpPr txBox="1"/>
          <p:nvPr>
            <p:ph type="title"/>
          </p:nvPr>
        </p:nvSpPr>
        <p:spPr>
          <a:xfrm>
            <a:off x="730000" y="1318650"/>
            <a:ext cx="34641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a:t>
            </a:r>
            <a:r>
              <a:rPr lang="en"/>
              <a:t>Descent</a:t>
            </a:r>
            <a:endParaRPr/>
          </a:p>
        </p:txBody>
      </p:sp>
      <p:sp>
        <p:nvSpPr>
          <p:cNvPr id="334" name="Google Shape;334;p25"/>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b="1" lang="en" sz="1600">
                <a:solidFill>
                  <a:srgbClr val="000000"/>
                </a:solidFill>
              </a:rPr>
              <a:t>A popular algorithm for machine learning.</a:t>
            </a:r>
            <a:endParaRPr b="1" sz="1600">
              <a:solidFill>
                <a:srgbClr val="000000"/>
              </a:solidFill>
            </a:endParaRPr>
          </a:p>
          <a:p>
            <a:pPr indent="-330200" lvl="0" marL="457200" rtl="0" algn="l">
              <a:spcBef>
                <a:spcPts val="1000"/>
              </a:spcBef>
              <a:spcAft>
                <a:spcPts val="0"/>
              </a:spcAft>
              <a:buClr>
                <a:srgbClr val="000000"/>
              </a:buClr>
              <a:buSzPts val="1600"/>
              <a:buChar char="●"/>
            </a:pPr>
            <a:r>
              <a:rPr b="1" lang="en" sz="1600">
                <a:solidFill>
                  <a:srgbClr val="000000"/>
                </a:solidFill>
              </a:rPr>
              <a:t>Uses  the </a:t>
            </a:r>
            <a:r>
              <a:rPr b="1" lang="en" sz="1600">
                <a:solidFill>
                  <a:srgbClr val="000000"/>
                </a:solidFill>
              </a:rPr>
              <a:t>concept</a:t>
            </a:r>
            <a:r>
              <a:rPr b="1" lang="en" sz="1600">
                <a:solidFill>
                  <a:srgbClr val="000000"/>
                </a:solidFill>
              </a:rPr>
              <a:t> of cost function.</a:t>
            </a:r>
            <a:endParaRPr b="1" sz="1600">
              <a:solidFill>
                <a:srgbClr val="000000"/>
              </a:solidFill>
            </a:endParaRPr>
          </a:p>
          <a:p>
            <a:pPr indent="-330200" lvl="0" marL="457200" rtl="0" algn="l">
              <a:spcBef>
                <a:spcPts val="1000"/>
              </a:spcBef>
              <a:spcAft>
                <a:spcPts val="0"/>
              </a:spcAft>
              <a:buClr>
                <a:srgbClr val="000000"/>
              </a:buClr>
              <a:buSzPts val="1600"/>
              <a:buChar char="●"/>
            </a:pPr>
            <a:r>
              <a:rPr b="1" lang="en" sz="1600">
                <a:solidFill>
                  <a:srgbClr val="000000"/>
                </a:solidFill>
              </a:rPr>
              <a:t>Attempts to find a local minima.</a:t>
            </a:r>
            <a:endParaRPr b="1" sz="1600">
              <a:solidFill>
                <a:srgbClr val="000000"/>
              </a:solidFill>
            </a:endParaRPr>
          </a:p>
          <a:p>
            <a:pPr indent="-330200" lvl="0" marL="457200" rtl="0" algn="l">
              <a:spcBef>
                <a:spcPts val="1000"/>
              </a:spcBef>
              <a:spcAft>
                <a:spcPts val="1000"/>
              </a:spcAft>
              <a:buClr>
                <a:srgbClr val="000000"/>
              </a:buClr>
              <a:buSzPts val="1600"/>
              <a:buChar char="●"/>
            </a:pPr>
            <a:r>
              <a:rPr b="1" lang="en" sz="1600">
                <a:solidFill>
                  <a:srgbClr val="000000"/>
                </a:solidFill>
              </a:rPr>
              <a:t>Efficiency</a:t>
            </a:r>
            <a:r>
              <a:rPr b="1" lang="en" sz="1600">
                <a:solidFill>
                  <a:srgbClr val="000000"/>
                </a:solidFill>
              </a:rPr>
              <a:t> is </a:t>
            </a:r>
            <a:r>
              <a:rPr b="1" lang="en" sz="1600">
                <a:solidFill>
                  <a:srgbClr val="000000"/>
                </a:solidFill>
              </a:rPr>
              <a:t>probabilistic.</a:t>
            </a:r>
            <a:endParaRPr b="1" sz="16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